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1" r:id="rId7"/>
    <p:sldId id="269" r:id="rId8"/>
    <p:sldId id="265" r:id="rId9"/>
    <p:sldId id="263" r:id="rId10"/>
    <p:sldId id="264" r:id="rId11"/>
    <p:sldId id="267" r:id="rId12"/>
    <p:sldId id="279" r:id="rId13"/>
    <p:sldId id="271" r:id="rId14"/>
    <p:sldId id="270" r:id="rId15"/>
    <p:sldId id="268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80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模板" id="{AD571E61-F3E1-4224-8713-494131771DFF}">
          <p14:sldIdLst>
            <p14:sldId id="256"/>
            <p14:sldId id="257"/>
            <p14:sldId id="258"/>
            <p14:sldId id="259"/>
            <p14:sldId id="261"/>
            <p14:sldId id="269"/>
            <p14:sldId id="265"/>
            <p14:sldId id="263"/>
            <p14:sldId id="264"/>
            <p14:sldId id="267"/>
            <p14:sldId id="279"/>
            <p14:sldId id="271"/>
            <p14:sldId id="270"/>
            <p14:sldId id="268"/>
            <p14:sldId id="272"/>
            <p14:sldId id="273"/>
            <p14:sldId id="274"/>
            <p14:sldId id="275"/>
            <p14:sldId id="277"/>
            <p14:sldId id="276"/>
            <p14:sldId id="278"/>
            <p14:sldId id="280"/>
            <p14:sldId id="260"/>
          </p14:sldIdLst>
        </p14:section>
        <p14:section name="温馨提醒" id="{1A96CEE9-C20C-4BC0-8C4C-1FF80B8675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057BD-1616-42A6-897C-51A004022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78B6-6608-4489-9595-EDC3AADEC484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2923FE-E758-4093-8308-48D57BB8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1591A-B842-4AD6-8FB9-6A863044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9587-F4B5-4484-AF8E-8AF7C684CA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EEE67B3-032F-447B-8092-95C2B094C9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8937" y="2395358"/>
            <a:ext cx="5949364" cy="1589616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4000" b="1" spc="200" baseline="0">
                <a:solidFill>
                  <a:srgbClr val="005A9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</a:t>
            </a:r>
            <a:br>
              <a:rPr lang="en-US" altLang="zh-CN" dirty="0"/>
            </a:br>
            <a:r>
              <a:rPr lang="zh-CN" altLang="en-US" dirty="0"/>
              <a:t>此处编辑母版标题样式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FC0C536-AE1B-445A-9485-0ADC358A4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611" y="4724011"/>
            <a:ext cx="3972646" cy="757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</a:t>
            </a:r>
            <a:endParaRPr lang="en-US" altLang="zh-CN" dirty="0"/>
          </a:p>
          <a:p>
            <a:r>
              <a:rPr lang="zh-CN" altLang="en-US" dirty="0"/>
              <a:t>副标题样式</a:t>
            </a: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F6AD71F6-38D1-41AA-9F8D-B1C81476A7E7}"/>
              </a:ext>
            </a:extLst>
          </p:cNvPr>
          <p:cNvSpPr/>
          <p:nvPr userDrawn="1"/>
        </p:nvSpPr>
        <p:spPr>
          <a:xfrm rot="10800000">
            <a:off x="9100457" y="0"/>
            <a:ext cx="3091543" cy="4746171"/>
          </a:xfrm>
          <a:prstGeom prst="rtTriangle">
            <a:avLst/>
          </a:prstGeom>
          <a:solidFill>
            <a:srgbClr val="083473"/>
          </a:solidFill>
          <a:ln>
            <a:solidFill>
              <a:srgbClr val="083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任意多边形 21">
            <a:extLst>
              <a:ext uri="{FF2B5EF4-FFF2-40B4-BE49-F238E27FC236}">
                <a16:creationId xmlns:a16="http://schemas.microsoft.com/office/drawing/2014/main" id="{10739552-99A3-47B0-875E-AB6C3A951B84}"/>
              </a:ext>
            </a:extLst>
          </p:cNvPr>
          <p:cNvSpPr/>
          <p:nvPr userDrawn="1"/>
        </p:nvSpPr>
        <p:spPr>
          <a:xfrm>
            <a:off x="6763657" y="2859314"/>
            <a:ext cx="5471886" cy="4020457"/>
          </a:xfrm>
          <a:custGeom>
            <a:avLst/>
            <a:gdLst>
              <a:gd name="connsiteX0" fmla="*/ 5442857 w 5471886"/>
              <a:gd name="connsiteY0" fmla="*/ 1915886 h 4020457"/>
              <a:gd name="connsiteX1" fmla="*/ 4209143 w 5471886"/>
              <a:gd name="connsiteY1" fmla="*/ 0 h 4020457"/>
              <a:gd name="connsiteX2" fmla="*/ 0 w 5471886"/>
              <a:gd name="connsiteY2" fmla="*/ 3991429 h 4020457"/>
              <a:gd name="connsiteX3" fmla="*/ 5471886 w 5471886"/>
              <a:gd name="connsiteY3" fmla="*/ 4020457 h 4020457"/>
              <a:gd name="connsiteX4" fmla="*/ 5442857 w 5471886"/>
              <a:gd name="connsiteY4" fmla="*/ 1915886 h 402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1886" h="4020457">
                <a:moveTo>
                  <a:pt x="5442857" y="1915886"/>
                </a:moveTo>
                <a:lnTo>
                  <a:pt x="4209143" y="0"/>
                </a:lnTo>
                <a:lnTo>
                  <a:pt x="0" y="3991429"/>
                </a:lnTo>
                <a:lnTo>
                  <a:pt x="5471886" y="4020457"/>
                </a:lnTo>
                <a:lnTo>
                  <a:pt x="5442857" y="1915886"/>
                </a:lnTo>
                <a:close/>
              </a:path>
            </a:pathLst>
          </a:custGeom>
          <a:solidFill>
            <a:srgbClr val="005A9C"/>
          </a:solidFill>
          <a:ln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984BE54-B517-4A99-9CCC-49C533B02961}"/>
              </a:ext>
            </a:extLst>
          </p:cNvPr>
          <p:cNvCxnSpPr/>
          <p:nvPr userDrawn="1"/>
        </p:nvCxnSpPr>
        <p:spPr>
          <a:xfrm>
            <a:off x="479425" y="4194629"/>
            <a:ext cx="1161892" cy="0"/>
          </a:xfrm>
          <a:prstGeom prst="line">
            <a:avLst/>
          </a:prstGeom>
          <a:ln w="38100"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E6D5ABC-8EBB-4CF3-BA94-B7609363241B}"/>
              </a:ext>
            </a:extLst>
          </p:cNvPr>
          <p:cNvCxnSpPr/>
          <p:nvPr userDrawn="1"/>
        </p:nvCxnSpPr>
        <p:spPr>
          <a:xfrm>
            <a:off x="4876800" y="-1"/>
            <a:ext cx="1871617" cy="3167894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345C3E8-C8A3-4D53-9851-CEE43F1826D2}"/>
              </a:ext>
            </a:extLst>
          </p:cNvPr>
          <p:cNvCxnSpPr/>
          <p:nvPr userDrawn="1"/>
        </p:nvCxnSpPr>
        <p:spPr>
          <a:xfrm>
            <a:off x="6388215" y="2876637"/>
            <a:ext cx="1299030" cy="2198735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建筑的摆设布局&#10;&#10;描述已自动生成">
            <a:extLst>
              <a:ext uri="{FF2B5EF4-FFF2-40B4-BE49-F238E27FC236}">
                <a16:creationId xmlns:a16="http://schemas.microsoft.com/office/drawing/2014/main" id="{5C19671E-80CB-414D-B891-6CA6E43C3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" r="25470"/>
          <a:stretch>
            <a:fillRect/>
          </a:stretch>
        </p:blipFill>
        <p:spPr>
          <a:xfrm>
            <a:off x="5121211" y="-1"/>
            <a:ext cx="5863771" cy="5384799"/>
          </a:xfrm>
          <a:custGeom>
            <a:avLst/>
            <a:gdLst>
              <a:gd name="connsiteX0" fmla="*/ 0 w 5863771"/>
              <a:gd name="connsiteY0" fmla="*/ 0 h 5384799"/>
              <a:gd name="connsiteX1" fmla="*/ 3999865 w 5863771"/>
              <a:gd name="connsiteY1" fmla="*/ 0 h 5384799"/>
              <a:gd name="connsiteX2" fmla="*/ 5863771 w 5863771"/>
              <a:gd name="connsiteY2" fmla="*/ 2888343 h 5384799"/>
              <a:gd name="connsiteX3" fmla="*/ 3193144 w 5863771"/>
              <a:gd name="connsiteY3" fmla="*/ 5384799 h 5384799"/>
              <a:gd name="connsiteX4" fmla="*/ 3193143 w 5863771"/>
              <a:gd name="connsiteY4" fmla="*/ 5384799 h 538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3771" h="5384799">
                <a:moveTo>
                  <a:pt x="0" y="0"/>
                </a:moveTo>
                <a:lnTo>
                  <a:pt x="3999865" y="0"/>
                </a:lnTo>
                <a:lnTo>
                  <a:pt x="5863771" y="2888343"/>
                </a:lnTo>
                <a:lnTo>
                  <a:pt x="3193144" y="5384799"/>
                </a:lnTo>
                <a:lnTo>
                  <a:pt x="3193143" y="5384799"/>
                </a:lnTo>
                <a:close/>
              </a:path>
            </a:pathLst>
          </a:cu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513CA080-28B5-4E93-8861-560F553759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3881" y="-119129"/>
            <a:ext cx="4213163" cy="23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7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EA1DE2-015C-4C76-B822-4BE88D3D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4A8A-934C-4900-AD41-407F101DD7D9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AE7677-1A18-4BB5-AD02-0135E74C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C06EE3-8620-4DBE-92C8-37AB2641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18FD-A481-446A-806B-BAC40EBAFD8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F24C441D-B55C-402A-AF43-904F002EF429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C739D1-AC6F-4A93-BBCE-DCC3CE72AE27}" type="datetimeFigureOut">
              <a:rPr lang="zh-CN" altLang="en-US" smtClean="0"/>
              <a:pPr/>
              <a:t>2023/12/17</a:t>
            </a:fld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131FCC6C-133B-424B-B98C-D52FE45A2CA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9B8964-42A7-4105-8887-3A12494AC49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094477-D3D9-42CE-806D-FA7D92B23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55" t="1911" r="1655" b="1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4D0F198-B8CC-4056-B21E-47C28D4F61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31">
                  <a:alpha val="48000"/>
                </a:srgbClr>
              </a:gs>
              <a:gs pos="97000">
                <a:srgbClr val="080E31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1052FC8-EB3F-4D7F-8096-889257A5FA99}"/>
              </a:ext>
            </a:extLst>
          </p:cNvPr>
          <p:cNvCxnSpPr/>
          <p:nvPr userDrawn="1"/>
        </p:nvCxnSpPr>
        <p:spPr>
          <a:xfrm>
            <a:off x="1447800" y="4375966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660C2D9-9A22-49B7-A4D9-BBEF145DD70D}"/>
              </a:ext>
            </a:extLst>
          </p:cNvPr>
          <p:cNvCxnSpPr/>
          <p:nvPr userDrawn="1"/>
        </p:nvCxnSpPr>
        <p:spPr>
          <a:xfrm>
            <a:off x="4511675" y="4848481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682E86-DB8E-4EA2-9709-0B361F225F37}"/>
              </a:ext>
            </a:extLst>
          </p:cNvPr>
          <p:cNvCxnSpPr/>
          <p:nvPr userDrawn="1"/>
        </p:nvCxnSpPr>
        <p:spPr>
          <a:xfrm>
            <a:off x="-1962152" y="5118940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B7499583-C2B8-4E33-967B-276DFD340BC0}"/>
              </a:ext>
            </a:extLst>
          </p:cNvPr>
          <p:cNvSpPr/>
          <p:nvPr userDrawn="1"/>
        </p:nvSpPr>
        <p:spPr>
          <a:xfrm>
            <a:off x="-5490255" y="1581456"/>
            <a:ext cx="9402762" cy="468007"/>
          </a:xfrm>
          <a:prstGeom prst="parallelogram">
            <a:avLst>
              <a:gd name="adj" fmla="val 44612"/>
            </a:avLst>
          </a:prstGeom>
          <a:gradFill flip="none" rotWithShape="1">
            <a:gsLst>
              <a:gs pos="36000">
                <a:schemeClr val="accent2">
                  <a:alpha val="0"/>
                </a:schemeClr>
              </a:gs>
              <a:gs pos="0">
                <a:schemeClr val="accent2">
                  <a:alpha val="2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3C8E579C-555B-42DE-8FB0-A2BBC7D5FB8F}"/>
              </a:ext>
            </a:extLst>
          </p:cNvPr>
          <p:cNvSpPr/>
          <p:nvPr userDrawn="1"/>
        </p:nvSpPr>
        <p:spPr>
          <a:xfrm>
            <a:off x="3912507" y="5189537"/>
            <a:ext cx="9402762" cy="468007"/>
          </a:xfrm>
          <a:prstGeom prst="parallelogram">
            <a:avLst>
              <a:gd name="adj" fmla="val 44612"/>
            </a:avLst>
          </a:prstGeom>
          <a:gradFill flip="none" rotWithShape="1">
            <a:gsLst>
              <a:gs pos="36000">
                <a:schemeClr val="accent2">
                  <a:alpha val="0"/>
                </a:schemeClr>
              </a:gs>
              <a:gs pos="0">
                <a:schemeClr val="accent2">
                  <a:alpha val="2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0E95C47-E68F-4066-A9B9-E35B2210327E}"/>
              </a:ext>
            </a:extLst>
          </p:cNvPr>
          <p:cNvCxnSpPr/>
          <p:nvPr userDrawn="1"/>
        </p:nvCxnSpPr>
        <p:spPr>
          <a:xfrm>
            <a:off x="7855857" y="5744079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7A1F57D-FEEE-4F87-A201-C70B0F7CF3A0}"/>
              </a:ext>
            </a:extLst>
          </p:cNvPr>
          <p:cNvCxnSpPr/>
          <p:nvPr userDrawn="1"/>
        </p:nvCxnSpPr>
        <p:spPr>
          <a:xfrm>
            <a:off x="-1388497" y="1459093"/>
            <a:ext cx="5016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136E478-AB86-4971-8222-9BCECB1BCED8}"/>
              </a:ext>
            </a:extLst>
          </p:cNvPr>
          <p:cNvSpPr/>
          <p:nvPr userDrawn="1"/>
        </p:nvSpPr>
        <p:spPr>
          <a:xfrm>
            <a:off x="3469595" y="1804367"/>
            <a:ext cx="9402762" cy="468007"/>
          </a:xfrm>
          <a:prstGeom prst="parallelogram">
            <a:avLst>
              <a:gd name="adj" fmla="val 44612"/>
            </a:avLst>
          </a:prstGeom>
          <a:gradFill flip="none" rotWithShape="1">
            <a:gsLst>
              <a:gs pos="36000">
                <a:schemeClr val="accent2">
                  <a:alpha val="0"/>
                </a:schemeClr>
              </a:gs>
              <a:gs pos="0">
                <a:schemeClr val="accent2">
                  <a:alpha val="2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141EEA3-774B-47DC-8073-2942D76161DC}"/>
              </a:ext>
            </a:extLst>
          </p:cNvPr>
          <p:cNvGrpSpPr/>
          <p:nvPr userDrawn="1"/>
        </p:nvGrpSpPr>
        <p:grpSpPr>
          <a:xfrm>
            <a:off x="3452059" y="987511"/>
            <a:ext cx="5287883" cy="4882977"/>
            <a:chOff x="3464769" y="1945498"/>
            <a:chExt cx="5287883" cy="4882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E30ECDA-D4D7-4DAE-A4D5-48E08EE21D19}"/>
                </a:ext>
              </a:extLst>
            </p:cNvPr>
            <p:cNvSpPr/>
            <p:nvPr/>
          </p:nvSpPr>
          <p:spPr>
            <a:xfrm>
              <a:off x="3540968" y="1998691"/>
              <a:ext cx="5211684" cy="48297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8800" b="1" i="1" spc="1000" dirty="0">
                  <a:ln>
                    <a:gradFill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版权所有</a:t>
              </a:r>
              <a:endParaRPr lang="en-US" altLang="zh-CN" sz="8800" b="1" i="1" spc="1000" dirty="0">
                <a:ln>
                  <a:gradFill>
                    <a:gsLst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8800" b="1" i="1" spc="1000" dirty="0">
                  <a:ln>
                    <a:gradFill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未经授权</a:t>
              </a:r>
              <a:endParaRPr lang="en-US" altLang="zh-CN" sz="8800" b="1" i="1" spc="1000" dirty="0">
                <a:ln>
                  <a:gradFill>
                    <a:gsLst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8800" b="1" i="1" spc="1000" dirty="0">
                  <a:ln>
                    <a:gradFill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禁止商用</a:t>
              </a:r>
              <a:endParaRPr lang="zh-CN" altLang="en-US" sz="8800" b="1" i="1" spc="1000" dirty="0">
                <a:ln>
                  <a:gradFill>
                    <a:gsLst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noFill/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23E4B0-89AE-4333-898C-50B0C1FAF501}"/>
                </a:ext>
              </a:extLst>
            </p:cNvPr>
            <p:cNvSpPr/>
            <p:nvPr/>
          </p:nvSpPr>
          <p:spPr>
            <a:xfrm>
              <a:off x="3464769" y="1945498"/>
              <a:ext cx="5211683" cy="48297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8800" b="1" i="1" spc="1000" dirty="0">
                  <a:gradFill>
                    <a:gsLst>
                      <a:gs pos="0">
                        <a:srgbClr val="A1F1E7"/>
                      </a:gs>
                      <a:gs pos="58000">
                        <a:prstClr val="white"/>
                      </a:gs>
                      <a:gs pos="27000">
                        <a:prstClr val="white"/>
                      </a:gs>
                      <a:gs pos="73000">
                        <a:srgbClr val="C0F6F0"/>
                      </a:gs>
                      <a:gs pos="89000">
                        <a:prstClr val="white"/>
                      </a:gs>
                    </a:gsLst>
                    <a:lin ang="2700000" scaled="0"/>
                  </a:gradFill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版权所有</a:t>
              </a:r>
              <a:endParaRPr lang="en-US" altLang="zh-CN" sz="8800" b="1" i="1" spc="1000" dirty="0">
                <a:gradFill>
                  <a:gsLst>
                    <a:gs pos="0">
                      <a:srgbClr val="A1F1E7"/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C0F6F0"/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8800" b="1" i="1" spc="1000" dirty="0">
                  <a:gradFill>
                    <a:gsLst>
                      <a:gs pos="0">
                        <a:srgbClr val="A1F1E7"/>
                      </a:gs>
                      <a:gs pos="58000">
                        <a:prstClr val="white"/>
                      </a:gs>
                      <a:gs pos="27000">
                        <a:prstClr val="white"/>
                      </a:gs>
                      <a:gs pos="73000">
                        <a:srgbClr val="C0F6F0"/>
                      </a:gs>
                      <a:gs pos="89000">
                        <a:prstClr val="white"/>
                      </a:gs>
                    </a:gsLst>
                    <a:lin ang="2700000" scaled="0"/>
                  </a:gradFill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未经授权</a:t>
              </a:r>
              <a:endParaRPr lang="en-US" altLang="zh-CN" sz="8800" b="1" i="1" spc="1000" dirty="0">
                <a:gradFill>
                  <a:gsLst>
                    <a:gs pos="0">
                      <a:srgbClr val="A1F1E7"/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C0F6F0"/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8800" b="1" i="1" spc="1000" dirty="0">
                  <a:gradFill>
                    <a:gsLst>
                      <a:gs pos="0">
                        <a:srgbClr val="A1F1E7"/>
                      </a:gs>
                      <a:gs pos="58000">
                        <a:prstClr val="white"/>
                      </a:gs>
                      <a:gs pos="27000">
                        <a:prstClr val="white"/>
                      </a:gs>
                      <a:gs pos="73000">
                        <a:srgbClr val="C0F6F0"/>
                      </a:gs>
                      <a:gs pos="89000">
                        <a:prstClr val="white"/>
                      </a:gs>
                    </a:gsLst>
                    <a:lin ang="2700000" scaled="0"/>
                  </a:gradFill>
                  <a:effectLst>
                    <a:outerShdw blurRad="215900" dist="190500" dir="2700000" algn="tl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禁止商用</a:t>
              </a:r>
              <a:endParaRPr lang="zh-CN" altLang="en-US" sz="8800" b="1" i="1" spc="1000" dirty="0">
                <a:gradFill>
                  <a:gsLst>
                    <a:gs pos="0">
                      <a:srgbClr val="A1F1E7"/>
                    </a:gs>
                    <a:gs pos="58000">
                      <a:prstClr val="white"/>
                    </a:gs>
                    <a:gs pos="27000">
                      <a:prstClr val="white"/>
                    </a:gs>
                    <a:gs pos="73000">
                      <a:srgbClr val="C0F6F0"/>
                    </a:gs>
                    <a:gs pos="89000">
                      <a:prstClr val="white"/>
                    </a:gs>
                  </a:gsLst>
                  <a:lin ang="2700000" scaled="0"/>
                </a:gradFill>
                <a:effectLst>
                  <a:outerShdw blurRad="215900" dist="1905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68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77E3-5C28-49DB-A7EB-30A07E67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78B6-6608-4489-9595-EDC3AADEC484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050C6A-F1BE-46DC-86A2-708F8303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A13F0-31CC-4F5E-8C14-580A860C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9587-F4B5-4484-AF8E-8AF7C684CA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12">
            <a:extLst>
              <a:ext uri="{FF2B5EF4-FFF2-40B4-BE49-F238E27FC236}">
                <a16:creationId xmlns:a16="http://schemas.microsoft.com/office/drawing/2014/main" id="{3FF7EDDF-AA8E-4E1F-BC7F-F04A85585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0166" y="1964434"/>
            <a:ext cx="4147030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文本占位符 12">
            <a:extLst>
              <a:ext uri="{FF2B5EF4-FFF2-40B4-BE49-F238E27FC236}">
                <a16:creationId xmlns:a16="http://schemas.microsoft.com/office/drawing/2014/main" id="{7E05A319-0619-4215-AED3-545CE123EC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0166" y="2984831"/>
            <a:ext cx="4147030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A2317B91-5252-4C29-9C7D-569C2A063E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40166" y="4002929"/>
            <a:ext cx="4147030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A6BC2544-6AD4-4847-85F3-EF3CE0E5F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40166" y="4993644"/>
            <a:ext cx="4147030" cy="523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67B592-FE6D-4832-AE2D-50CB7E6ADDD9}"/>
              </a:ext>
            </a:extLst>
          </p:cNvPr>
          <p:cNvSpPr/>
          <p:nvPr userDrawn="1"/>
        </p:nvSpPr>
        <p:spPr>
          <a:xfrm>
            <a:off x="3844965" y="1361715"/>
            <a:ext cx="7742231" cy="4804116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FFF86C-E42D-4231-9A6D-F635B90F4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2"/>
            <a:ext cx="5514109" cy="6854555"/>
          </a:xfrm>
          <a:custGeom>
            <a:avLst/>
            <a:gdLst>
              <a:gd name="connsiteX0" fmla="*/ 0 w 5514109"/>
              <a:gd name="connsiteY0" fmla="*/ 0 h 6858000"/>
              <a:gd name="connsiteX1" fmla="*/ 5514109 w 5514109"/>
              <a:gd name="connsiteY1" fmla="*/ 0 h 6858000"/>
              <a:gd name="connsiteX2" fmla="*/ 5514109 w 5514109"/>
              <a:gd name="connsiteY2" fmla="*/ 6858000 h 6858000"/>
              <a:gd name="connsiteX3" fmla="*/ 0 w 55141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4109" h="6858000">
                <a:moveTo>
                  <a:pt x="0" y="0"/>
                </a:moveTo>
                <a:lnTo>
                  <a:pt x="5514109" y="0"/>
                </a:lnTo>
                <a:lnTo>
                  <a:pt x="55141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63DD7B2-462A-4640-831B-B99F27DA9321}"/>
              </a:ext>
            </a:extLst>
          </p:cNvPr>
          <p:cNvSpPr/>
          <p:nvPr userDrawn="1"/>
        </p:nvSpPr>
        <p:spPr>
          <a:xfrm>
            <a:off x="0" y="-1723"/>
            <a:ext cx="5514109" cy="6858000"/>
          </a:xfrm>
          <a:prstGeom prst="rect">
            <a:avLst/>
          </a:prstGeom>
          <a:solidFill>
            <a:srgbClr val="005A9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BA106F-1A9D-4FC3-8B12-1409AE915A0C}"/>
              </a:ext>
            </a:extLst>
          </p:cNvPr>
          <p:cNvSpPr txBox="1"/>
          <p:nvPr userDrawn="1"/>
        </p:nvSpPr>
        <p:spPr>
          <a:xfrm>
            <a:off x="1669142" y="2538550"/>
            <a:ext cx="3222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0" spc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8DB42F4-E3AA-471E-9C1F-EA0A7DB037B2}"/>
              </a:ext>
            </a:extLst>
          </p:cNvPr>
          <p:cNvCxnSpPr/>
          <p:nvPr userDrawn="1"/>
        </p:nvCxnSpPr>
        <p:spPr>
          <a:xfrm flipH="1">
            <a:off x="3447909" y="3614992"/>
            <a:ext cx="1175658" cy="1175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728A24A-3BC6-4F85-AABE-8CFA90F8ED1A}"/>
              </a:ext>
            </a:extLst>
          </p:cNvPr>
          <p:cNvCxnSpPr/>
          <p:nvPr userDrawn="1"/>
        </p:nvCxnSpPr>
        <p:spPr>
          <a:xfrm flipH="1">
            <a:off x="716475" y="2086543"/>
            <a:ext cx="1175658" cy="1175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5F17ED3-699B-45AA-A315-7228879A5482}"/>
              </a:ext>
            </a:extLst>
          </p:cNvPr>
          <p:cNvSpPr txBox="1"/>
          <p:nvPr userDrawn="1"/>
        </p:nvSpPr>
        <p:spPr>
          <a:xfrm>
            <a:off x="1778601" y="3655402"/>
            <a:ext cx="264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-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3200" spc="-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904B0D02-F72E-4C68-910E-9C0306D5D6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1950146"/>
            <a:ext cx="1705529" cy="5524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输入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E44279E0-7F5D-40E8-8862-15EA38574D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2969310"/>
            <a:ext cx="1705529" cy="5524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输入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FAA4B88C-5F3C-450C-AEF1-3BE25C083C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3991602"/>
            <a:ext cx="1705529" cy="5524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输入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9584AC9E-C5C2-4DC5-9569-DC8CDE6E61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976396"/>
            <a:ext cx="1705529" cy="5524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输入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9119A4A2-330A-4D8A-AEBB-9E89AF48F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4008" y="-165651"/>
            <a:ext cx="3282824" cy="18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B6B10D-4195-48F0-8A06-BDD8BFEFD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78B6-6608-4489-9595-EDC3AADEC484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C406E-7E18-46E3-9305-3957940C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7AB2FA-EE3D-4B72-B5E3-A214389F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9587-F4B5-4484-AF8E-8AF7C684CA9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城市的建筑&#10;&#10;描述已自动生成">
            <a:extLst>
              <a:ext uri="{FF2B5EF4-FFF2-40B4-BE49-F238E27FC236}">
                <a16:creationId xmlns:a16="http://schemas.microsoft.com/office/drawing/2014/main" id="{235CB46B-CDCB-4B3F-B960-D9003ADC6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04" b="1748"/>
          <a:stretch/>
        </p:blipFill>
        <p:spPr>
          <a:xfrm>
            <a:off x="0" y="-6256"/>
            <a:ext cx="12203120" cy="68642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C3DE1AC-79E6-48FD-9E14-1B7830B496EA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C617F3-923F-4802-BFA4-AE2203386BBE}"/>
              </a:ext>
            </a:extLst>
          </p:cNvPr>
          <p:cNvSpPr/>
          <p:nvPr userDrawn="1"/>
        </p:nvSpPr>
        <p:spPr>
          <a:xfrm>
            <a:off x="0" y="1763156"/>
            <a:ext cx="12192000" cy="3598388"/>
          </a:xfrm>
          <a:prstGeom prst="rect">
            <a:avLst/>
          </a:prstGeom>
          <a:solidFill>
            <a:srgbClr val="005A9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AA72D2CA-70B8-45BB-AF2C-DEDECBEF54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6967" y="1972211"/>
            <a:ext cx="2278063" cy="1581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500" b="1" u="none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61460C60-CFB9-46DC-A5F4-4E7280AB13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2173" y="3674352"/>
            <a:ext cx="7867650" cy="10096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在此处输入你的标题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7557229-FF3B-41EA-9B4F-5B4A84F084D8}"/>
              </a:ext>
            </a:extLst>
          </p:cNvPr>
          <p:cNvCxnSpPr>
            <a:cxnSpLocks/>
          </p:cNvCxnSpPr>
          <p:nvPr userDrawn="1"/>
        </p:nvCxnSpPr>
        <p:spPr>
          <a:xfrm>
            <a:off x="4956969" y="3466655"/>
            <a:ext cx="22780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形 13">
            <a:extLst>
              <a:ext uri="{FF2B5EF4-FFF2-40B4-BE49-F238E27FC236}">
                <a16:creationId xmlns:a16="http://schemas.microsoft.com/office/drawing/2014/main" id="{FF3A99D4-E5CF-4A4B-A04E-6A5540739A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8690" y="-324500"/>
            <a:ext cx="4334620" cy="24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3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69F1B0-9453-43ED-854A-1E01E6ED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78B6-6608-4489-9595-EDC3AADEC484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D5126A-1FD6-4751-80B4-C5F93F909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440B60-77FA-4C0F-AD2C-1410C7A0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9587-F4B5-4484-AF8E-8AF7C684CA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F2557C-BECA-4D12-B437-3BBFDD7F9647}"/>
              </a:ext>
            </a:extLst>
          </p:cNvPr>
          <p:cNvSpPr/>
          <p:nvPr userDrawn="1"/>
        </p:nvSpPr>
        <p:spPr>
          <a:xfrm>
            <a:off x="-1" y="-8727"/>
            <a:ext cx="12192001" cy="763470"/>
          </a:xfrm>
          <a:prstGeom prst="rect">
            <a:avLst/>
          </a:prstGeom>
          <a:solidFill>
            <a:srgbClr val="005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7BC424F9-0614-4D34-BB03-0E4B198F0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46" y="184160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F87D16A-A6B9-4173-AEB4-F0B18589B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200126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C9C2125-D2F9-491B-A923-A7609732FB2B}"/>
              </a:ext>
            </a:extLst>
          </p:cNvPr>
          <p:cNvGrpSpPr/>
          <p:nvPr userDrawn="1"/>
        </p:nvGrpSpPr>
        <p:grpSpPr>
          <a:xfrm>
            <a:off x="158427" y="161791"/>
            <a:ext cx="438843" cy="422331"/>
            <a:chOff x="158427" y="161791"/>
            <a:chExt cx="438843" cy="42233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AF15662-20ED-484D-BA02-A1944E620EB5}"/>
                </a:ext>
              </a:extLst>
            </p:cNvPr>
            <p:cNvSpPr/>
            <p:nvPr/>
          </p:nvSpPr>
          <p:spPr>
            <a:xfrm>
              <a:off x="158427" y="161791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E20C9AD-2737-42EF-8B14-CCE0B134D90D}"/>
                </a:ext>
              </a:extLst>
            </p:cNvPr>
            <p:cNvSpPr/>
            <p:nvPr/>
          </p:nvSpPr>
          <p:spPr>
            <a:xfrm>
              <a:off x="315716" y="302568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454C74-8E06-4A3B-A13D-8D95E769B593}"/>
              </a:ext>
            </a:extLst>
          </p:cNvPr>
          <p:cNvGrpSpPr/>
          <p:nvPr userDrawn="1"/>
        </p:nvGrpSpPr>
        <p:grpSpPr>
          <a:xfrm>
            <a:off x="158427" y="161791"/>
            <a:ext cx="438843" cy="422331"/>
            <a:chOff x="158427" y="161791"/>
            <a:chExt cx="438843" cy="42233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FF47649-CD8C-41A9-9B2B-CF9A28B8887C}"/>
                </a:ext>
              </a:extLst>
            </p:cNvPr>
            <p:cNvSpPr/>
            <p:nvPr/>
          </p:nvSpPr>
          <p:spPr>
            <a:xfrm>
              <a:off x="158427" y="161791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311275D-3DBF-4527-B5E2-0378C7BB140C}"/>
                </a:ext>
              </a:extLst>
            </p:cNvPr>
            <p:cNvSpPr/>
            <p:nvPr/>
          </p:nvSpPr>
          <p:spPr>
            <a:xfrm>
              <a:off x="315716" y="302568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B8B5246-9BB7-4B45-95B9-25A0F29C64CF}"/>
              </a:ext>
            </a:extLst>
          </p:cNvPr>
          <p:cNvGrpSpPr/>
          <p:nvPr userDrawn="1"/>
        </p:nvGrpSpPr>
        <p:grpSpPr>
          <a:xfrm>
            <a:off x="158427" y="161791"/>
            <a:ext cx="438843" cy="422331"/>
            <a:chOff x="158427" y="161791"/>
            <a:chExt cx="438843" cy="42233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CF08E4-A0AA-4706-947D-82A13BDA710B}"/>
                </a:ext>
              </a:extLst>
            </p:cNvPr>
            <p:cNvSpPr/>
            <p:nvPr userDrawn="1"/>
          </p:nvSpPr>
          <p:spPr>
            <a:xfrm>
              <a:off x="158427" y="161791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B4FE2E3-B843-4F86-8180-A905C0DFDA50}"/>
                </a:ext>
              </a:extLst>
            </p:cNvPr>
            <p:cNvSpPr/>
            <p:nvPr userDrawn="1"/>
          </p:nvSpPr>
          <p:spPr>
            <a:xfrm>
              <a:off x="315716" y="302568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0" name="图片 19" descr="图片包含 游戏机&#10;&#10;描述已自动生成">
            <a:extLst>
              <a:ext uri="{FF2B5EF4-FFF2-40B4-BE49-F238E27FC236}">
                <a16:creationId xmlns:a16="http://schemas.microsoft.com/office/drawing/2014/main" id="{0FFFCA16-0315-4A07-A408-6AC3297571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74" y="121744"/>
            <a:ext cx="2168050" cy="502528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6F7568E-8CBB-4D15-9F3A-A61C16A76B6D}"/>
              </a:ext>
            </a:extLst>
          </p:cNvPr>
          <p:cNvCxnSpPr/>
          <p:nvPr userDrawn="1"/>
        </p:nvCxnSpPr>
        <p:spPr>
          <a:xfrm>
            <a:off x="-1" y="6448865"/>
            <a:ext cx="12192001" cy="0"/>
          </a:xfrm>
          <a:prstGeom prst="line">
            <a:avLst/>
          </a:prstGeom>
          <a:ln w="28575"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4DD686D-99BD-402E-96C7-4431FE29625E}"/>
              </a:ext>
            </a:extLst>
          </p:cNvPr>
          <p:cNvSpPr txBox="1"/>
          <p:nvPr userDrawn="1"/>
        </p:nvSpPr>
        <p:spPr>
          <a:xfrm>
            <a:off x="587375" y="6514092"/>
            <a:ext cx="110172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spc="2000" baseline="0" dirty="0">
                <a:solidFill>
                  <a:schemeClr val="accent1">
                    <a:lumMod val="75000"/>
                  </a:schemeClr>
                </a:solidFill>
              </a:rPr>
              <a:t>厚德博学 求实创新</a:t>
            </a:r>
          </a:p>
        </p:txBody>
      </p:sp>
    </p:spTree>
    <p:extLst>
      <p:ext uri="{BB962C8B-B14F-4D97-AF65-F5344CB8AC3E}">
        <p14:creationId xmlns:p14="http://schemas.microsoft.com/office/powerpoint/2010/main" val="396170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395D47-4398-40AA-9CB4-37C9CE392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78B6-6608-4489-9595-EDC3AADEC484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10AF58-304B-41BC-8503-BF645B94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0A886F-822D-43DF-883A-5C42B965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9587-F4B5-4484-AF8E-8AF7C684CA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B5FB3D0C-529E-4812-89CE-8817EEBABAC1}"/>
              </a:ext>
            </a:extLst>
          </p:cNvPr>
          <p:cNvSpPr/>
          <p:nvPr userDrawn="1"/>
        </p:nvSpPr>
        <p:spPr>
          <a:xfrm rot="10800000">
            <a:off x="9100457" y="0"/>
            <a:ext cx="3091543" cy="4746171"/>
          </a:xfrm>
          <a:prstGeom prst="rtTriangle">
            <a:avLst/>
          </a:prstGeom>
          <a:solidFill>
            <a:srgbClr val="083473"/>
          </a:solidFill>
          <a:ln>
            <a:solidFill>
              <a:srgbClr val="083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extLst>
              <a:ext uri="{FF2B5EF4-FFF2-40B4-BE49-F238E27FC236}">
                <a16:creationId xmlns:a16="http://schemas.microsoft.com/office/drawing/2014/main" id="{D69A70C7-8C44-4AB0-8E2E-0D3235B32F83}"/>
              </a:ext>
            </a:extLst>
          </p:cNvPr>
          <p:cNvSpPr/>
          <p:nvPr userDrawn="1"/>
        </p:nvSpPr>
        <p:spPr>
          <a:xfrm>
            <a:off x="6763657" y="2859314"/>
            <a:ext cx="5471886" cy="4020457"/>
          </a:xfrm>
          <a:custGeom>
            <a:avLst/>
            <a:gdLst>
              <a:gd name="connsiteX0" fmla="*/ 5442857 w 5471886"/>
              <a:gd name="connsiteY0" fmla="*/ 1915886 h 4020457"/>
              <a:gd name="connsiteX1" fmla="*/ 4209143 w 5471886"/>
              <a:gd name="connsiteY1" fmla="*/ 0 h 4020457"/>
              <a:gd name="connsiteX2" fmla="*/ 0 w 5471886"/>
              <a:gd name="connsiteY2" fmla="*/ 3991429 h 4020457"/>
              <a:gd name="connsiteX3" fmla="*/ 5471886 w 5471886"/>
              <a:gd name="connsiteY3" fmla="*/ 4020457 h 4020457"/>
              <a:gd name="connsiteX4" fmla="*/ 5442857 w 5471886"/>
              <a:gd name="connsiteY4" fmla="*/ 1915886 h 402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1886" h="4020457">
                <a:moveTo>
                  <a:pt x="5442857" y="1915886"/>
                </a:moveTo>
                <a:lnTo>
                  <a:pt x="4209143" y="0"/>
                </a:lnTo>
                <a:lnTo>
                  <a:pt x="0" y="3991429"/>
                </a:lnTo>
                <a:lnTo>
                  <a:pt x="5471886" y="4020457"/>
                </a:lnTo>
                <a:lnTo>
                  <a:pt x="5442857" y="1915886"/>
                </a:lnTo>
                <a:close/>
              </a:path>
            </a:pathLst>
          </a:custGeom>
          <a:solidFill>
            <a:srgbClr val="005A9C"/>
          </a:solidFill>
          <a:ln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360002F-AADE-4985-9483-E84F02BA7E1F}"/>
              </a:ext>
            </a:extLst>
          </p:cNvPr>
          <p:cNvCxnSpPr/>
          <p:nvPr userDrawn="1"/>
        </p:nvCxnSpPr>
        <p:spPr>
          <a:xfrm>
            <a:off x="4876800" y="-1"/>
            <a:ext cx="1871617" cy="3167894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7C1EF1E-2CBD-4C3E-A441-D2AD95BA8329}"/>
              </a:ext>
            </a:extLst>
          </p:cNvPr>
          <p:cNvCxnSpPr/>
          <p:nvPr userDrawn="1"/>
        </p:nvCxnSpPr>
        <p:spPr>
          <a:xfrm>
            <a:off x="6388215" y="2876637"/>
            <a:ext cx="1299030" cy="2198735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E3040B7-B04E-4E8B-B650-4892725A24BA}"/>
              </a:ext>
            </a:extLst>
          </p:cNvPr>
          <p:cNvCxnSpPr/>
          <p:nvPr userDrawn="1"/>
        </p:nvCxnSpPr>
        <p:spPr>
          <a:xfrm>
            <a:off x="0" y="5130801"/>
            <a:ext cx="3395889" cy="0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3A570B4-F205-46F9-8BD4-1C05E96D6494}"/>
              </a:ext>
            </a:extLst>
          </p:cNvPr>
          <p:cNvCxnSpPr/>
          <p:nvPr userDrawn="1"/>
        </p:nvCxnSpPr>
        <p:spPr>
          <a:xfrm>
            <a:off x="2058080" y="5704114"/>
            <a:ext cx="3395889" cy="0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A5BAA47-D08A-47D8-B602-6B909F696F8E}"/>
              </a:ext>
            </a:extLst>
          </p:cNvPr>
          <p:cNvSpPr/>
          <p:nvPr userDrawn="1"/>
        </p:nvSpPr>
        <p:spPr>
          <a:xfrm>
            <a:off x="3395889" y="5043715"/>
            <a:ext cx="174172" cy="174172"/>
          </a:xfrm>
          <a:prstGeom prst="rect">
            <a:avLst/>
          </a:prstGeom>
          <a:solidFill>
            <a:srgbClr val="005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建筑的摆设布局&#10;&#10;描述已自动生成">
            <a:extLst>
              <a:ext uri="{FF2B5EF4-FFF2-40B4-BE49-F238E27FC236}">
                <a16:creationId xmlns:a16="http://schemas.microsoft.com/office/drawing/2014/main" id="{C2ACB700-C85E-44CF-A1E1-7477F4BDD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" r="25470"/>
          <a:stretch>
            <a:fillRect/>
          </a:stretch>
        </p:blipFill>
        <p:spPr>
          <a:xfrm>
            <a:off x="5121211" y="-1"/>
            <a:ext cx="5863771" cy="5384799"/>
          </a:xfrm>
          <a:custGeom>
            <a:avLst/>
            <a:gdLst>
              <a:gd name="connsiteX0" fmla="*/ 0 w 5863771"/>
              <a:gd name="connsiteY0" fmla="*/ 0 h 5384799"/>
              <a:gd name="connsiteX1" fmla="*/ 3999865 w 5863771"/>
              <a:gd name="connsiteY1" fmla="*/ 0 h 5384799"/>
              <a:gd name="connsiteX2" fmla="*/ 5863771 w 5863771"/>
              <a:gd name="connsiteY2" fmla="*/ 2888343 h 5384799"/>
              <a:gd name="connsiteX3" fmla="*/ 3193144 w 5863771"/>
              <a:gd name="connsiteY3" fmla="*/ 5384799 h 5384799"/>
              <a:gd name="connsiteX4" fmla="*/ 3193143 w 5863771"/>
              <a:gd name="connsiteY4" fmla="*/ 5384799 h 538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3771" h="5384799">
                <a:moveTo>
                  <a:pt x="0" y="0"/>
                </a:moveTo>
                <a:lnTo>
                  <a:pt x="3999865" y="0"/>
                </a:lnTo>
                <a:lnTo>
                  <a:pt x="5863771" y="2888343"/>
                </a:lnTo>
                <a:lnTo>
                  <a:pt x="3193144" y="5384799"/>
                </a:lnTo>
                <a:lnTo>
                  <a:pt x="3193143" y="5384799"/>
                </a:lnTo>
                <a:close/>
              </a:path>
            </a:pathLst>
          </a:cu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AE9B5C0-0C5F-4710-B4FC-29BCD0DB95A2}"/>
              </a:ext>
            </a:extLst>
          </p:cNvPr>
          <p:cNvSpPr/>
          <p:nvPr userDrawn="1"/>
        </p:nvSpPr>
        <p:spPr>
          <a:xfrm>
            <a:off x="1883908" y="5617028"/>
            <a:ext cx="174172" cy="174172"/>
          </a:xfrm>
          <a:prstGeom prst="rect">
            <a:avLst/>
          </a:prstGeom>
          <a:solidFill>
            <a:srgbClr val="005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23C91B-7A89-47FF-9BC4-2E7D067FBA96}"/>
              </a:ext>
            </a:extLst>
          </p:cNvPr>
          <p:cNvSpPr txBox="1"/>
          <p:nvPr userDrawn="1"/>
        </p:nvSpPr>
        <p:spPr>
          <a:xfrm>
            <a:off x="765746" y="2876637"/>
            <a:ext cx="4615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7200" b="0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E0864E64-25B9-4624-B440-376D3387A4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3881" y="-119129"/>
            <a:ext cx="4213163" cy="23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4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8F684D-BDA0-4648-877E-420B3A2D4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78B6-6608-4489-9595-EDC3AADEC484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DF0ED-CF02-45C9-B898-34BFA092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C24BF-D8F5-41D4-BF84-5B134BA6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9587-F4B5-4484-AF8E-8AF7C684C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74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更多资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3433A9-EAA3-41DA-A5DB-01F9412A3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78B6-6608-4489-9595-EDC3AADEC484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848FD6-DA7D-444F-BE3B-4EB8C623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885406-6BD9-4DD2-8A82-CAD50753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9587-F4B5-4484-AF8E-8AF7C684CA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DB1A1A-3308-44B9-A8D1-BAED877C1A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67ED38-85B6-40E2-8FE8-C9981A415CB7}"/>
              </a:ext>
            </a:extLst>
          </p:cNvPr>
          <p:cNvSpPr txBox="1"/>
          <p:nvPr userDrawn="1"/>
        </p:nvSpPr>
        <p:spPr>
          <a:xfrm>
            <a:off x="656697" y="4473802"/>
            <a:ext cx="5257800" cy="1841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添加小</a:t>
            </a:r>
            <a:r>
              <a:rPr lang="en-US" altLang="zh-CN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</a:t>
            </a:r>
          </a:p>
          <a:p>
            <a:pPr algn="ctr">
              <a:lnSpc>
                <a:spcPct val="150000"/>
              </a:lnSpc>
            </a:pP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学习更多干货知识</a:t>
            </a:r>
          </a:p>
        </p:txBody>
      </p:sp>
      <p:pic>
        <p:nvPicPr>
          <p:cNvPr id="8" name="图片 7" descr="图片包含 游戏机, 钟表&#10;&#10;描述已自动生成">
            <a:extLst>
              <a:ext uri="{FF2B5EF4-FFF2-40B4-BE49-F238E27FC236}">
                <a16:creationId xmlns:a16="http://schemas.microsoft.com/office/drawing/2014/main" id="{A4EFE285-13E9-44C5-BBF4-7EDADCBED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000" y1="31111" x2="34352" y2="25602"/>
                        <a14:foregroundMark x1="34352" y1="25602" x2="48796" y2="25278"/>
                        <a14:foregroundMark x1="48796" y1="25278" x2="63889" y2="26111"/>
                        <a14:foregroundMark x1="63889" y1="26111" x2="75093" y2="30509"/>
                        <a14:foregroundMark x1="75093" y1="30509" x2="80556" y2="61852"/>
                        <a14:foregroundMark x1="80556" y1="61852" x2="79537" y2="68935"/>
                        <a14:foregroundMark x1="79537" y1="68935" x2="65556" y2="72778"/>
                        <a14:foregroundMark x1="65556" y1="72778" x2="34259" y2="73704"/>
                        <a14:foregroundMark x1="34259" y1="73704" x2="20370" y2="70093"/>
                        <a14:foregroundMark x1="20370" y1="70093" x2="21111" y2="40000"/>
                        <a14:foregroundMark x1="21111" y1="40000" x2="24444" y2="33148"/>
                        <a14:foregroundMark x1="24444" y1="33148" x2="38426" y2="31019"/>
                        <a14:foregroundMark x1="38426" y1="31019" x2="52778" y2="34259"/>
                        <a14:foregroundMark x1="52778" y1="34259" x2="40556" y2="40231"/>
                        <a14:foregroundMark x1="40556" y1="40231" x2="41111" y2="57870"/>
                        <a14:foregroundMark x1="41111" y1="57870" x2="35556" y2="63333"/>
                        <a14:foregroundMark x1="75556" y1="27222" x2="77222" y2="30556"/>
                        <a14:foregroundMark x1="83056" y1="27315" x2="84352" y2="61065"/>
                        <a14:foregroundMark x1="84352" y1="26481" x2="84352" y2="26481"/>
                        <a14:foregroundMark x1="83519" y1="24167" x2="83519" y2="24167"/>
                        <a14:foregroundMark x1="47685" y1="21065" x2="47685" y2="21065"/>
                        <a14:foregroundMark x1="45185" y1="21065" x2="45185" y2="21065"/>
                        <a14:foregroundMark x1="48889" y1="20417" x2="44352" y2="23148"/>
                        <a14:foregroundMark x1="50185" y1="20231" x2="54722" y2="24583"/>
                        <a14:foregroundMark x1="34722" y1="25648" x2="19167" y2="25648"/>
                        <a14:foregroundMark x1="19167" y1="25648" x2="15185" y2="40231"/>
                        <a14:foregroundMark x1="16389" y1="43565" x2="15185" y2="55648"/>
                        <a14:foregroundMark x1="15556" y1="59398" x2="16852" y2="67083"/>
                        <a14:foregroundMark x1="16852" y1="67083" x2="22685" y2="73333"/>
                        <a14:foregroundMark x1="15185" y1="73565" x2="18519" y2="73750"/>
                        <a14:foregroundMark x1="13519" y1="74583" x2="13519" y2="74583"/>
                        <a14:foregroundMark x1="12870" y1="75463" x2="12870" y2="75463"/>
                        <a14:foregroundMark x1="14907" y1="24769" x2="14907" y2="24769"/>
                        <a14:foregroundMark x1="14259" y1="24213" x2="14259" y2="24213"/>
                        <a14:foregroundMark x1="13333" y1="24120" x2="13333" y2="24120"/>
                        <a14:foregroundMark x1="46019" y1="19120" x2="46019" y2="19120"/>
                        <a14:foregroundMark x1="50185" y1="18426" x2="50185" y2="18426"/>
                        <a14:foregroundMark x1="52037" y1="18657" x2="52037" y2="18657"/>
                        <a14:backgroundMark x1="60463" y1="22222" x2="60463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3" y="-559209"/>
            <a:ext cx="3228447" cy="64568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C36073-C9AD-4B4E-8AF8-3E149046649A}"/>
              </a:ext>
            </a:extLst>
          </p:cNvPr>
          <p:cNvSpPr txBox="1"/>
          <p:nvPr userDrawn="1"/>
        </p:nvSpPr>
        <p:spPr>
          <a:xfrm>
            <a:off x="6277503" y="4473802"/>
            <a:ext cx="5257800" cy="1841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扫码进群</a:t>
            </a:r>
            <a:endParaRPr lang="en-US" altLang="zh-CN" sz="4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获取最新</a:t>
            </a:r>
            <a:r>
              <a:rPr lang="en-US" altLang="zh-CN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PPT</a:t>
            </a: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资源</a:t>
            </a:r>
          </a:p>
        </p:txBody>
      </p:sp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1A535FA5-6C71-4C9E-8870-77706DD102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102" b="76481" l="12778" r="86667">
                        <a14:foregroundMark x1="16111" y1="26204" x2="21667" y2="74074"/>
                        <a14:foregroundMark x1="21667" y1="74074" x2="33056" y2="74028"/>
                        <a14:foregroundMark x1="33056" y1="74028" x2="57963" y2="74491"/>
                        <a14:foregroundMark x1="57963" y1="74491" x2="72130" y2="74306"/>
                        <a14:foregroundMark x1="72130" y1="74306" x2="82593" y2="71435"/>
                        <a14:foregroundMark x1="82593" y1="71435" x2="85556" y2="64769"/>
                        <a14:foregroundMark x1="85556" y1="64769" x2="82222" y2="27176"/>
                        <a14:foregroundMark x1="82222" y1="27176" x2="69444" y2="25648"/>
                        <a14:foregroundMark x1="69444" y1="25648" x2="17407" y2="25926"/>
                        <a14:foregroundMark x1="17407" y1="25926" x2="28981" y2="28009"/>
                        <a14:foregroundMark x1="28981" y1="28009" x2="45185" y2="27546"/>
                        <a14:foregroundMark x1="45185" y1="27546" x2="69815" y2="28935"/>
                        <a14:foregroundMark x1="69815" y1="28935" x2="66296" y2="34676"/>
                        <a14:foregroundMark x1="66296" y1="34676" x2="23148" y2="34861"/>
                        <a14:foregroundMark x1="23148" y1="34861" x2="42685" y2="40046"/>
                        <a14:foregroundMark x1="42685" y1="40046" x2="73148" y2="40185"/>
                        <a14:foregroundMark x1="73148" y1="40185" x2="84537" y2="42731"/>
                        <a14:foregroundMark x1="84537" y1="42731" x2="31019" y2="49398"/>
                        <a14:foregroundMark x1="31019" y1="49398" x2="42685" y2="54491"/>
                        <a14:foregroundMark x1="42685" y1="54491" x2="56111" y2="54954"/>
                        <a14:foregroundMark x1="56111" y1="54954" x2="68611" y2="59028"/>
                        <a14:foregroundMark x1="68611" y1="59028" x2="68981" y2="65787"/>
                        <a14:foregroundMark x1="68981" y1="65787" x2="55833" y2="67778"/>
                        <a14:foregroundMark x1="55833" y1="67778" x2="30000" y2="65787"/>
                        <a14:foregroundMark x1="30000" y1="65787" x2="40556" y2="69259"/>
                        <a14:foregroundMark x1="40556" y1="69259" x2="67500" y2="69259"/>
                        <a14:foregroundMark x1="67500" y1="69259" x2="77870" y2="66944"/>
                        <a14:foregroundMark x1="77870" y1="66944" x2="78056" y2="53056"/>
                        <a14:foregroundMark x1="78056" y1="53056" x2="62037" y2="37963"/>
                        <a14:foregroundMark x1="62037" y1="37963" x2="51389" y2="31759"/>
                        <a14:foregroundMark x1="51389" y1="31759" x2="47778" y2="26296"/>
                        <a14:foregroundMark x1="47778" y1="26296" x2="47407" y2="20648"/>
                        <a14:foregroundMark x1="47407" y1="20648" x2="53889" y2="25602"/>
                        <a14:foregroundMark x1="53889" y1="25602" x2="53889" y2="25602"/>
                        <a14:foregroundMark x1="16944" y1="50648" x2="16389" y2="46481"/>
                        <a14:foregroundMark x1="15185" y1="39028" x2="12778" y2="44676"/>
                        <a14:foregroundMark x1="12778" y1="44676" x2="12778" y2="44676"/>
                        <a14:foregroundMark x1="14259" y1="47963" x2="14907" y2="53935"/>
                        <a14:foregroundMark x1="13426" y1="55833" x2="14630" y2="62546"/>
                        <a14:foregroundMark x1="15185" y1="64213" x2="14259" y2="71204"/>
                        <a14:foregroundMark x1="13981" y1="74028" x2="20556" y2="74306"/>
                        <a14:foregroundMark x1="15833" y1="75093" x2="22315" y2="75231"/>
                        <a14:foregroundMark x1="30648" y1="75231" x2="39352" y2="75370"/>
                        <a14:foregroundMark x1="53056" y1="75370" x2="63148" y2="75972"/>
                        <a14:foregroundMark x1="75648" y1="75509" x2="79815" y2="75509"/>
                        <a14:foregroundMark x1="85556" y1="73565" x2="85556" y2="74907"/>
                        <a14:foregroundMark x1="85833" y1="75833" x2="85833" y2="75833"/>
                        <a14:foregroundMark x1="86389" y1="62685" x2="86389" y2="62685"/>
                        <a14:foregroundMark x1="86111" y1="63750" x2="86111" y2="66574"/>
                        <a14:foregroundMark x1="86667" y1="66574" x2="86667" y2="66574"/>
                        <a14:foregroundMark x1="64352" y1="24722" x2="76019" y2="24398"/>
                        <a14:foregroundMark x1="76019" y1="24398" x2="85556" y2="27546"/>
                        <a14:foregroundMark x1="85556" y1="27546" x2="86389" y2="36620"/>
                        <a14:foregroundMark x1="84352" y1="25000" x2="84352" y2="25000"/>
                        <a14:foregroundMark x1="82870" y1="24583" x2="82870" y2="24583"/>
                        <a14:foregroundMark x1="79259" y1="23843" x2="79259" y2="23843"/>
                        <a14:foregroundMark x1="73333" y1="23843" x2="73333" y2="23843"/>
                        <a14:foregroundMark x1="56019" y1="23843" x2="84630" y2="24583"/>
                        <a14:foregroundMark x1="59907" y1="23843" x2="59907" y2="23843"/>
                        <a14:foregroundMark x1="66759" y1="23657" x2="66759" y2="23657"/>
                        <a14:foregroundMark x1="80741" y1="23981" x2="80741" y2="23981"/>
                        <a14:foregroundMark x1="84630" y1="23981" x2="84630" y2="23981"/>
                        <a14:foregroundMark x1="84907" y1="23843" x2="84907" y2="23843"/>
                        <a14:foregroundMark x1="81667" y1="23519" x2="81667" y2="23519"/>
                        <a14:foregroundMark x1="85556" y1="23981" x2="85556" y2="23981"/>
                        <a14:foregroundMark x1="86389" y1="23843" x2="86389" y2="23843"/>
                        <a14:foregroundMark x1="86667" y1="23657" x2="86667" y2="23657"/>
                        <a14:foregroundMark x1="16111" y1="24861" x2="28056" y2="24583"/>
                        <a14:foregroundMark x1="28056" y1="24583" x2="37500" y2="24583"/>
                        <a14:foregroundMark x1="16944" y1="23981" x2="39630" y2="23380"/>
                        <a14:foregroundMark x1="16667" y1="23657" x2="13981" y2="27546"/>
                        <a14:foregroundMark x1="14259" y1="24398" x2="14259" y2="24398"/>
                        <a14:foregroundMark x1="13981" y1="24120" x2="13981" y2="24120"/>
                        <a14:foregroundMark x1="13148" y1="23657" x2="13148" y2="23657"/>
                        <a14:foregroundMark x1="13426" y1="74769" x2="13426" y2="74769"/>
                        <a14:foregroundMark x1="13426" y1="75231" x2="13426" y2="75231"/>
                        <a14:foregroundMark x1="16389" y1="75833" x2="16389" y2="75833"/>
                        <a14:foregroundMark x1="44722" y1="22037" x2="55463" y2="21898"/>
                        <a14:foregroundMark x1="52778" y1="20093" x2="52778" y2="20093"/>
                        <a14:foregroundMark x1="51574" y1="19352" x2="51574" y2="19352"/>
                        <a14:foregroundMark x1="50648" y1="19352" x2="50648" y2="19352"/>
                        <a14:foregroundMark x1="48889" y1="19352" x2="48889" y2="19352"/>
                        <a14:foregroundMark x1="47963" y1="19352" x2="47963" y2="19352"/>
                        <a14:foregroundMark x1="45000" y1="19954" x2="45000" y2="19954"/>
                        <a14:foregroundMark x1="48704" y1="19074" x2="43704" y2="21111"/>
                        <a14:foregroundMark x1="49630" y1="19074" x2="56389" y2="21574"/>
                        <a14:foregroundMark x1="52500" y1="19676" x2="55556" y2="21296"/>
                        <a14:foregroundMark x1="55185" y1="19769" x2="55185" y2="19769"/>
                        <a14:foregroundMark x1="55185" y1="19769" x2="55185" y2="19769"/>
                        <a14:foregroundMark x1="54444" y1="19398" x2="54444" y2="19398"/>
                        <a14:foregroundMark x1="54074" y1="19398" x2="54074" y2="19398"/>
                        <a14:foregroundMark x1="53796" y1="19167" x2="53796" y2="19167"/>
                        <a14:foregroundMark x1="52870" y1="18889" x2="52870" y2="18889"/>
                        <a14:foregroundMark x1="52870" y1="18889" x2="52870" y2="18889"/>
                        <a14:foregroundMark x1="52500" y1="18796" x2="52500" y2="18796"/>
                        <a14:foregroundMark x1="51574" y1="18611" x2="51574" y2="18611"/>
                        <a14:foregroundMark x1="51111" y1="18611" x2="51111" y2="18611"/>
                        <a14:foregroundMark x1="50370" y1="18611" x2="50370" y2="18611"/>
                        <a14:foregroundMark x1="50185" y1="18611" x2="49630" y2="18704"/>
                        <a14:foregroundMark x1="49630" y1="18704" x2="49630" y2="18704"/>
                        <a14:foregroundMark x1="49444" y1="18704" x2="48426" y2="18889"/>
                        <a14:foregroundMark x1="48426" y1="18889" x2="48426" y2="18889"/>
                        <a14:foregroundMark x1="48426" y1="18889" x2="48426" y2="18889"/>
                        <a14:foregroundMark x1="47130" y1="19167" x2="47130" y2="19167"/>
                        <a14:foregroundMark x1="46389" y1="19306" x2="46389" y2="19306"/>
                        <a14:foregroundMark x1="46019" y1="19306" x2="45741" y2="19583"/>
                        <a14:foregroundMark x1="45741" y1="19583" x2="45741" y2="19583"/>
                        <a14:foregroundMark x1="45000" y1="19769" x2="45000" y2="19769"/>
                        <a14:foregroundMark x1="44444" y1="19954" x2="43704" y2="20231"/>
                        <a14:foregroundMark x1="43519" y1="20231" x2="43519" y2="20231"/>
                        <a14:foregroundMark x1="43426" y1="20324" x2="43426" y2="20324"/>
                        <a14:foregroundMark x1="43056" y1="20417" x2="43056" y2="20417"/>
                        <a14:foregroundMark x1="42500" y1="21019" x2="42500" y2="21019"/>
                        <a14:foregroundMark x1="42315" y1="21019" x2="42130" y2="21389"/>
                        <a14:foregroundMark x1="42130" y1="21389" x2="42130" y2="21389"/>
                        <a14:foregroundMark x1="55741" y1="19676" x2="55741" y2="19676"/>
                        <a14:foregroundMark x1="52870" y1="18611" x2="52870" y2="18611"/>
                        <a14:foregroundMark x1="54630" y1="19259" x2="54630" y2="19259"/>
                        <a14:foregroundMark x1="56944" y1="20509" x2="56944" y2="20509"/>
                        <a14:foregroundMark x1="56759" y1="20231" x2="56759" y2="20231"/>
                        <a14:foregroundMark x1="48056" y1="18426" x2="48056" y2="18426"/>
                        <a14:foregroundMark x1="45370" y1="19074" x2="45370" y2="19074"/>
                        <a14:foregroundMark x1="42870" y1="19815" x2="42870" y2="19815"/>
                        <a14:foregroundMark x1="49167" y1="18333" x2="49167" y2="18333"/>
                        <a14:foregroundMark x1="50370" y1="18102" x2="50370" y2="18102"/>
                        <a14:foregroundMark x1="55556" y1="19352" x2="55556" y2="19352"/>
                        <a14:foregroundMark x1="55833" y1="19352" x2="55833" y2="19352"/>
                        <a14:foregroundMark x1="13889" y1="23287" x2="13889" y2="23287"/>
                        <a14:foregroundMark x1="15463" y1="76481" x2="15463" y2="76481"/>
                        <a14:foregroundMark x1="12778" y1="75926" x2="12778" y2="75926"/>
                        <a14:foregroundMark x1="86574" y1="76389" x2="86574" y2="76389"/>
                        <a14:foregroundMark x1="28426" y1="54352" x2="30278" y2="54259"/>
                        <a14:foregroundMark x1="20370" y1="31250" x2="31852" y2="30880"/>
                        <a14:foregroundMark x1="31852" y1="30880" x2="43056" y2="32454"/>
                        <a14:foregroundMark x1="43056" y1="32454" x2="31389" y2="32361"/>
                        <a14:foregroundMark x1="31389" y1="32361" x2="44537" y2="31574"/>
                        <a14:foregroundMark x1="44537" y1="31574" x2="59722" y2="32222"/>
                        <a14:foregroundMark x1="59722" y1="32222" x2="48333" y2="31667"/>
                        <a14:foregroundMark x1="48333" y1="31667" x2="65000" y2="32454"/>
                        <a14:foregroundMark x1="65000" y1="32454" x2="62870" y2="31574"/>
                        <a14:backgroundMark x1="39630" y1="22315" x2="39630" y2="22315"/>
                        <a14:backgroundMark x1="60370" y1="22500" x2="6037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5293" r="5849" b="20833"/>
          <a:stretch/>
        </p:blipFill>
        <p:spPr>
          <a:xfrm>
            <a:off x="7459437" y="378244"/>
            <a:ext cx="2893932" cy="41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9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湖工PPT演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870152-536F-412C-AC50-D043C393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4A8A-934C-4900-AD41-407F101DD7D9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34E1CF-965E-4A10-BE50-5345AF38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ED00D8-5C4C-40D8-8037-8C2D2F96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18FD-A481-446A-806B-BAC40EBAFD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人的照片上写着字&#10;&#10;描述已自动生成">
            <a:extLst>
              <a:ext uri="{FF2B5EF4-FFF2-40B4-BE49-F238E27FC236}">
                <a16:creationId xmlns:a16="http://schemas.microsoft.com/office/drawing/2014/main" id="{FE5A6ABA-01BA-44F2-95A7-84E147512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作者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870152-536F-412C-AC50-D043C393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4A8A-934C-4900-AD41-407F101DD7D9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34E1CF-965E-4A10-BE50-5345AF38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ED00D8-5C4C-40D8-8037-8C2D2F96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18FD-A481-446A-806B-BAC40EBAFD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穿着西装笔挺的男子与配字&#10;&#10;描述已自动生成">
            <a:extLst>
              <a:ext uri="{FF2B5EF4-FFF2-40B4-BE49-F238E27FC236}">
                <a16:creationId xmlns:a16="http://schemas.microsoft.com/office/drawing/2014/main" id="{7D7FD143-EC08-4A9A-952C-2460B9100C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1811-FB96-49C6-8A6A-15E9DF43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522BE4-586F-4DC8-B98B-ED0B1EBC3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7B3D7B-C3A4-4684-8BAC-CCDE889C0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178B6-6608-4489-9595-EDC3AADEC484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1B685-C6FE-44EB-B43C-79BD1E06F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A66962-6D1A-4064-8CA9-4EAF12650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39587-F4B5-4484-AF8E-8AF7C684C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50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7662AC-6E04-4644-AB99-D956F3FA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8C3C1E-45D8-473A-B552-163563874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466C08-870A-498F-B2CD-F858FDF2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94A8A-934C-4900-AD41-407F101DD7D9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140BDD-4A40-4286-AB32-81A24C01D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7A8F73-5E88-4296-88A7-EE061A2A8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318FD-A481-446A-806B-BAC40EBAF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79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instance-15-puzzle-solvable/" TargetMode="External"/><Relationship Id="rId2" Type="http://schemas.openxmlformats.org/officeDocument/2006/relationships/hyperlink" Target="https://oi-wiki.org/math/%20combinatorics/cantor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A54B90E-FD14-4D9F-A0BE-D1F0515A8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b="1" spc="300" dirty="0">
                <a:solidFill>
                  <a:prstClr val="white"/>
                </a:solidFill>
                <a:latin typeface="Arial"/>
                <a:ea typeface="微软雅黑"/>
                <a:sym typeface="Arial"/>
              </a:rPr>
              <a:t>重排九宫格</a:t>
            </a:r>
            <a:b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/>
                <a:ea typeface="微软雅黑"/>
                <a:sym typeface="Arial"/>
              </a:rPr>
            </a:br>
            <a:endParaRPr lang="zh-CN" altLang="en-US" dirty="0"/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7DB7D66A-7B2F-A285-45B3-C73DE6E12E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8937" y="4481415"/>
            <a:ext cx="3972646" cy="757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  <a:sym typeface="+mn-ea"/>
              </a:rPr>
              <a:t>汇报人：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  <a:sym typeface="+mn-ea"/>
              </a:rPr>
              <a:t>张忆周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  <a:sym typeface="+mn-ea"/>
              </a:rPr>
              <a:t>2210541109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 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罗锦宇 2210300411</a:t>
            </a:r>
            <a:r>
              <a:rPr lang="zh-CN" altLang="en-US" sz="1600" b="1" spc="300" dirty="0">
                <a:solidFill>
                  <a:prstClr val="white"/>
                </a:solidFill>
                <a:latin typeface="Arial"/>
                <a:ea typeface="微软雅黑"/>
                <a:sym typeface="Arial"/>
              </a:rPr>
              <a:t>重排九宫格</a:t>
            </a:r>
            <a:endParaRPr kumimoji="0" lang="zh-CN" altLang="en-US" sz="1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Arial"/>
              <a:ea typeface="微软雅黑"/>
              <a:sym typeface="Arial"/>
            </a:endParaRPr>
          </a:p>
          <a:p>
            <a:pPr indent="0" algn="just" fontAlgn="auto">
              <a:lnSpc>
                <a:spcPct val="150000"/>
              </a:lnSpc>
              <a:buFont typeface="思源宋体 CN SemiBold" panose="02020600000000000000" charset="-122"/>
              <a:buNone/>
            </a:pPr>
            <a:endParaRPr lang="zh-CN" sz="1600" dirty="0">
              <a:solidFill>
                <a:schemeClr val="accent1">
                  <a:lumMod val="75000"/>
                </a:schemeClr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思源宋体 CN SemiBold" panose="02020600000000000000" charset="-122"/>
              <a:buNone/>
            </a:pPr>
            <a:r>
              <a:rPr lang="zh-CN" sz="1600" dirty="0">
                <a:solidFill>
                  <a:schemeClr val="accent1">
                    <a:lumMod val="75000"/>
                  </a:schemeClr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               </a:t>
            </a:r>
            <a:endParaRPr lang="zh-CN" sz="1600" dirty="0">
              <a:solidFill>
                <a:schemeClr val="accent1">
                  <a:lumMod val="75000"/>
                </a:schemeClr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C2A1F4-AC8B-CE79-499F-059115301F98}"/>
              </a:ext>
            </a:extLst>
          </p:cNvPr>
          <p:cNvSpPr txBox="1"/>
          <p:nvPr/>
        </p:nvSpPr>
        <p:spPr>
          <a:xfrm>
            <a:off x="-345232" y="2699161"/>
            <a:ext cx="5291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spc="300" dirty="0">
                <a:solidFill>
                  <a:schemeClr val="accent1">
                    <a:lumMod val="75000"/>
                  </a:schemeClr>
                </a:solidFill>
                <a:latin typeface="Arial"/>
                <a:ea typeface="微软雅黑"/>
                <a:sym typeface="Arial"/>
              </a:rPr>
              <a:t>重排九宫格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4CBB3D-A372-43A8-1287-C3571759A548}"/>
              </a:ext>
            </a:extLst>
          </p:cNvPr>
          <p:cNvSpPr txBox="1"/>
          <p:nvPr/>
        </p:nvSpPr>
        <p:spPr>
          <a:xfrm>
            <a:off x="418937" y="3650985"/>
            <a:ext cx="4174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程序设计综合实践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7A73E0-BADA-40D6-B8F6-6EF3C7F993D3}"/>
              </a:ext>
            </a:extLst>
          </p:cNvPr>
          <p:cNvSpPr txBox="1"/>
          <p:nvPr/>
        </p:nvSpPr>
        <p:spPr>
          <a:xfrm>
            <a:off x="1686739" y="4051095"/>
            <a:ext cx="1706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cs typeface="思源宋体 CN SemiBold" panose="02020600000000000000" charset="-122"/>
              </a:rPr>
              <a:t>2023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cs typeface="思源宋体 CN SemiBold" panose="02020600000000000000" charset="-122"/>
              </a:rPr>
              <a:t>年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cs typeface="思源宋体 CN SemiBold" panose="02020600000000000000" charset="-122"/>
              </a:rPr>
              <a:t>12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cs typeface="思源宋体 CN SemiBold" panose="02020600000000000000" charset="-122"/>
              </a:rPr>
              <a:t>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cs typeface="思源宋体 CN SemiBold" panose="02020600000000000000" charset="-122"/>
              </a:rPr>
              <a:t>15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cs typeface="思源宋体 CN SemiBold" panose="02020600000000000000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123527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9099F838-4638-65F8-5385-3391EF05A2CF}"/>
              </a:ext>
            </a:extLst>
          </p:cNvPr>
          <p:cNvSpPr>
            <a:spLocks noGrp="1"/>
          </p:cNvSpPr>
          <p:nvPr/>
        </p:nvSpPr>
        <p:spPr>
          <a:xfrm>
            <a:off x="614265" y="182107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8-Puzzle</a:t>
            </a:r>
            <a:r>
              <a:rPr lang="zh-CN" altLang="en-US" dirty="0"/>
              <a:t>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877585-C1BF-7EC0-D747-7E11BCECDB4E}"/>
              </a:ext>
            </a:extLst>
          </p:cNvPr>
          <p:cNvSpPr txBox="1"/>
          <p:nvPr/>
        </p:nvSpPr>
        <p:spPr>
          <a:xfrm>
            <a:off x="3053443" y="3262995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730F55AA-B0A3-4D74-D8C7-BA675105F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2385960"/>
            <a:ext cx="3344350" cy="2086080"/>
          </a:xfrm>
          <a:prstGeom prst="rect">
            <a:avLst/>
          </a:prstGeom>
        </p:spPr>
      </p:pic>
      <p:pic>
        <p:nvPicPr>
          <p:cNvPr id="19" name="图片 18" descr="文本&#10;&#10;描述已自动生成">
            <a:extLst>
              <a:ext uri="{FF2B5EF4-FFF2-40B4-BE49-F238E27FC236}">
                <a16:creationId xmlns:a16="http://schemas.microsoft.com/office/drawing/2014/main" id="{17619A8E-B574-F4E1-2F1D-013399001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14" y="1921488"/>
            <a:ext cx="4221846" cy="3421677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1E996A9B-E0A7-36BC-2C60-65932C9A4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73" y="1962889"/>
            <a:ext cx="4221846" cy="34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3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44A9D79-9794-B791-ED28-90E9715CAD4C}"/>
              </a:ext>
            </a:extLst>
          </p:cNvPr>
          <p:cNvSpPr>
            <a:spLocks noGrp="1"/>
          </p:cNvSpPr>
          <p:nvPr/>
        </p:nvSpPr>
        <p:spPr>
          <a:xfrm>
            <a:off x="614265" y="182107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对题目样例的运行结果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25F86F-E325-E220-C83A-CBCABE400A48}"/>
              </a:ext>
            </a:extLst>
          </p:cNvPr>
          <p:cNvSpPr txBox="1"/>
          <p:nvPr/>
        </p:nvSpPr>
        <p:spPr>
          <a:xfrm>
            <a:off x="3053443" y="3262995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A07D3DB9-5BC2-1D62-B8C3-659A7425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5" y="1357560"/>
            <a:ext cx="4168501" cy="4549534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85110458-E623-0844-810E-6DB0B2F2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64" y="1723351"/>
            <a:ext cx="5311600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9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E9FB5-17E2-13B0-CF93-50D7B2E8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25834B9-0549-7BDF-EDFD-E1CFFED41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072692"/>
              </p:ext>
            </p:extLst>
          </p:nvPr>
        </p:nvGraphicFramePr>
        <p:xfrm>
          <a:off x="587375" y="1200149"/>
          <a:ext cx="10946900" cy="471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725">
                  <a:extLst>
                    <a:ext uri="{9D8B030D-6E8A-4147-A177-3AD203B41FA5}">
                      <a16:colId xmlns:a16="http://schemas.microsoft.com/office/drawing/2014/main" val="1837189940"/>
                    </a:ext>
                  </a:extLst>
                </a:gridCol>
                <a:gridCol w="2736725">
                  <a:extLst>
                    <a:ext uri="{9D8B030D-6E8A-4147-A177-3AD203B41FA5}">
                      <a16:colId xmlns:a16="http://schemas.microsoft.com/office/drawing/2014/main" val="3329124904"/>
                    </a:ext>
                  </a:extLst>
                </a:gridCol>
                <a:gridCol w="2736725">
                  <a:extLst>
                    <a:ext uri="{9D8B030D-6E8A-4147-A177-3AD203B41FA5}">
                      <a16:colId xmlns:a16="http://schemas.microsoft.com/office/drawing/2014/main" val="1164361238"/>
                    </a:ext>
                  </a:extLst>
                </a:gridCol>
                <a:gridCol w="2736725">
                  <a:extLst>
                    <a:ext uri="{9D8B030D-6E8A-4147-A177-3AD203B41FA5}">
                      <a16:colId xmlns:a16="http://schemas.microsoft.com/office/drawing/2014/main" val="1124147188"/>
                    </a:ext>
                  </a:extLst>
                </a:gridCol>
              </a:tblGrid>
              <a:tr h="652992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测试用例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人工组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步数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机器组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步数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916760"/>
                  </a:ext>
                </a:extLst>
              </a:tr>
              <a:tr h="652992">
                <a:tc>
                  <a:txBody>
                    <a:bodyPr/>
                    <a:lstStyle/>
                    <a:p>
                      <a:r>
                        <a:rPr lang="en-US" altLang="zh-CN" dirty="0"/>
                        <a:t>2 8 3 1 0 4 7 6 5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题目样例，最优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 / 2.323s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 / 0.001s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870133"/>
                  </a:ext>
                </a:extLst>
              </a:tr>
              <a:tr h="652992">
                <a:tc>
                  <a:txBody>
                    <a:bodyPr/>
                    <a:lstStyle/>
                    <a:p>
                      <a:r>
                        <a:rPr lang="en-US" altLang="zh-CN" dirty="0"/>
                        <a:t>1 2 3 8 0 4 7 6 5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始态即终态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 / 0.126s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 / 0.000s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612359"/>
                  </a:ext>
                </a:extLst>
              </a:tr>
              <a:tr h="652992">
                <a:tc>
                  <a:txBody>
                    <a:bodyPr/>
                    <a:lstStyle/>
                    <a:p>
                      <a:r>
                        <a:rPr lang="en-US" altLang="zh-CN" dirty="0"/>
                        <a:t>2 1 3 8 0 4 7 6 5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无解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66 / </a:t>
                      </a:r>
                      <a:r>
                        <a:rPr lang="zh-CN" altLang="en-US" dirty="0"/>
                        <a:t>约</a:t>
                      </a:r>
                      <a:r>
                        <a:rPr lang="en-US" altLang="zh-CN" dirty="0"/>
                        <a:t>10s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无解 </a:t>
                      </a:r>
                      <a:r>
                        <a:rPr lang="en-US" altLang="zh-CN" dirty="0"/>
                        <a:t>/ 9.46s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422977"/>
                  </a:ext>
                </a:extLst>
              </a:tr>
              <a:tr h="702474">
                <a:tc>
                  <a:txBody>
                    <a:bodyPr/>
                    <a:lstStyle/>
                    <a:p>
                      <a:r>
                        <a:rPr lang="en-US" altLang="zh-CN" dirty="0"/>
                        <a:t>7 6 5 4 2 0 3 8 1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随机样例，最优</a:t>
                      </a:r>
                      <a:r>
                        <a:rPr lang="en-US" altLang="zh-CN" dirty="0"/>
                        <a:t>29</a:t>
                      </a:r>
                      <a:r>
                        <a:rPr lang="zh-CN" altLang="en-US" dirty="0"/>
                        <a:t>步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 / 11.284s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 / 4.231s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010553"/>
                  </a:ext>
                </a:extLst>
              </a:tr>
              <a:tr h="702474">
                <a:tc>
                  <a:txBody>
                    <a:bodyPr/>
                    <a:lstStyle/>
                    <a:p>
                      <a:r>
                        <a:rPr lang="en-US" altLang="zh-CN" dirty="0"/>
                        <a:t>8 2 1 3 0 4 6 5 7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随机样例，最优</a:t>
                      </a:r>
                      <a:r>
                        <a:rPr lang="en-US" altLang="zh-CN" dirty="0"/>
                        <a:t>20</a:t>
                      </a:r>
                      <a:r>
                        <a:rPr lang="zh-CN" altLang="en-US" dirty="0"/>
                        <a:t>步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 / 6.397s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 / 0.982s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25789"/>
                  </a:ext>
                </a:extLst>
              </a:tr>
              <a:tr h="702474">
                <a:tc>
                  <a:txBody>
                    <a:bodyPr/>
                    <a:lstStyle/>
                    <a:p>
                      <a:r>
                        <a:rPr lang="en-US" altLang="zh-CN" dirty="0"/>
                        <a:t>2 0 1 5 3 4 7 8 6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随机样例，最优</a:t>
                      </a:r>
                      <a:r>
                        <a:rPr lang="en-US" altLang="zh-CN" dirty="0"/>
                        <a:t>19</a:t>
                      </a:r>
                      <a:r>
                        <a:rPr lang="zh-CN" altLang="en-US" dirty="0"/>
                        <a:t>步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 / 9.637s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 / 0.703s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25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22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8816B5F2-EEBB-1014-4C09-C3114E1BE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6966" y="2477036"/>
            <a:ext cx="2278063" cy="1581150"/>
          </a:xfrm>
        </p:spPr>
        <p:txBody>
          <a:bodyPr/>
          <a:lstStyle/>
          <a:p>
            <a:r>
              <a:rPr lang="en-US" altLang="zh-CN" sz="6000" dirty="0"/>
              <a:t>02</a:t>
            </a:r>
            <a:endParaRPr lang="zh-CN" altLang="en-US" sz="6000" dirty="0"/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4CF1EAD5-ABFD-471D-7273-2C67352E9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4350" y="3553361"/>
            <a:ext cx="7867650" cy="1009650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sym typeface="Arial"/>
              </a:rPr>
              <a:t>程序优化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41BCE-855D-7270-016D-C8178BBB6C5F}"/>
              </a:ext>
            </a:extLst>
          </p:cNvPr>
          <p:cNvSpPr/>
          <p:nvPr/>
        </p:nvSpPr>
        <p:spPr>
          <a:xfrm>
            <a:off x="5574060" y="4684002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Optimization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838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E27600D-DDB3-6B65-5A5C-338AE7EC6C28}"/>
              </a:ext>
            </a:extLst>
          </p:cNvPr>
          <p:cNvSpPr/>
          <p:nvPr/>
        </p:nvSpPr>
        <p:spPr>
          <a:xfrm>
            <a:off x="614266" y="1504064"/>
            <a:ext cx="6560976" cy="4649316"/>
          </a:xfrm>
          <a:prstGeom prst="roundRect">
            <a:avLst>
              <a:gd name="adj" fmla="val 418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34">
                <a:extLst>
                  <a:ext uri="{FF2B5EF4-FFF2-40B4-BE49-F238E27FC236}">
                    <a16:creationId xmlns:a16="http://schemas.microsoft.com/office/drawing/2014/main" id="{631298DC-99BC-9888-4AA9-CE065AFFE94A}"/>
                  </a:ext>
                </a:extLst>
              </p:cNvPr>
              <p:cNvSpPr txBox="1"/>
              <p:nvPr/>
            </p:nvSpPr>
            <p:spPr>
              <a:xfrm>
                <a:off x="822012" y="1801177"/>
                <a:ext cx="6287915" cy="32556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思源宋体 CN SemiBold" panose="02020600000000000000" charset="-122"/>
                  </a:rPr>
                  <a:t>A*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思源宋体 CN SemiBold" panose="02020600000000000000" charset="-122"/>
                  </a:rPr>
                  <a:t>算法通过一个估价函数对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思源宋体 CN SemiBold" panose="02020600000000000000" charset="-122"/>
                  </a:rPr>
                  <a:t>BFS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思源宋体 CN SemiBold" panose="02020600000000000000" charset="-122"/>
                  </a:rPr>
                  <a:t>进行优化</a:t>
                </a:r>
                <a:endParaRPr lang="en-US" altLang="zh-CN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思源宋体 CN SemiBold" panose="02020600000000000000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h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)+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2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从初始状态开始的距离函数 </a:t>
                </a:r>
                <a:r>
                  <a:rPr lang="en-US" altLang="zh-CN" sz="2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这里采用搜索深度。</a:t>
                </a:r>
                <a:endParaRPr lang="en-US" altLang="zh-CN" sz="2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2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到最终状态的距离函数，这里采用未归位数字数量。</a:t>
                </a:r>
                <a:endParaRPr lang="en-US" altLang="zh-CN" sz="2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altLang="zh-CN" sz="2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zh-CN" altLang="zh-CN" sz="2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l"/>
                <a:endParaRPr lang="zh-CN" altLang="en-US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思源宋体 CN SemiBold" panose="02020600000000000000" charset="-122"/>
                </a:endParaRPr>
              </a:p>
            </p:txBody>
          </p:sp>
        </mc:Choice>
        <mc:Fallback xmlns="">
          <p:sp>
            <p:nvSpPr>
              <p:cNvPr id="6" name="文本框 34">
                <a:extLst>
                  <a:ext uri="{FF2B5EF4-FFF2-40B4-BE49-F238E27FC236}">
                    <a16:creationId xmlns:a16="http://schemas.microsoft.com/office/drawing/2014/main" id="{631298DC-99BC-9888-4AA9-CE065AFFE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12" y="1801177"/>
                <a:ext cx="6287915" cy="3255645"/>
              </a:xfrm>
              <a:prstGeom prst="rect">
                <a:avLst/>
              </a:prstGeom>
              <a:blipFill>
                <a:blip r:embed="rId2"/>
                <a:stretch>
                  <a:fillRect l="-2037" t="-1869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B7BA39F0-9620-3DBC-4E1A-FCA135CFF76E}"/>
              </a:ext>
            </a:extLst>
          </p:cNvPr>
          <p:cNvSpPr>
            <a:spLocks noGrp="1"/>
          </p:cNvSpPr>
          <p:nvPr/>
        </p:nvSpPr>
        <p:spPr>
          <a:xfrm>
            <a:off x="614265" y="182107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A*</a:t>
            </a:r>
            <a:r>
              <a:rPr lang="zh-CN" altLang="en-US" dirty="0"/>
              <a:t>算法</a:t>
            </a:r>
            <a:r>
              <a:rPr lang="en-US" altLang="zh-CN" dirty="0"/>
              <a:t>(</a:t>
            </a:r>
            <a:r>
              <a:rPr lang="zh-CN" alt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未归位数字数量</a:t>
            </a:r>
            <a:r>
              <a:rPr lang="en-US" altLang="zh-CN" dirty="0"/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C0CE09-60FA-8545-6900-8F1EE3F19DDF}"/>
              </a:ext>
            </a:extLst>
          </p:cNvPr>
          <p:cNvSpPr txBox="1"/>
          <p:nvPr/>
        </p:nvSpPr>
        <p:spPr>
          <a:xfrm>
            <a:off x="3053443" y="3262995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36BB58A2-5814-5280-45F5-13A4640EC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310" y="3059235"/>
            <a:ext cx="4121027" cy="1538973"/>
          </a:xfrm>
          <a:prstGeom prst="rect">
            <a:avLst/>
          </a:prstGeom>
        </p:spPr>
      </p:pic>
      <p:sp>
        <p:nvSpPr>
          <p:cNvPr id="2" name="文本框 31">
            <a:extLst>
              <a:ext uri="{FF2B5EF4-FFF2-40B4-BE49-F238E27FC236}">
                <a16:creationId xmlns:a16="http://schemas.microsoft.com/office/drawing/2014/main" id="{FBCE6C41-B39B-056C-C67A-D23C3A1F7ABF}"/>
              </a:ext>
            </a:extLst>
          </p:cNvPr>
          <p:cNvSpPr txBox="1"/>
          <p:nvPr/>
        </p:nvSpPr>
        <p:spPr>
          <a:xfrm>
            <a:off x="3053443" y="895132"/>
            <a:ext cx="8760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A*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算法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思源宋体 CN SemiBold" panose="0202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393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8C488F-503E-D88D-012B-91AC5D900C16}"/>
              </a:ext>
            </a:extLst>
          </p:cNvPr>
          <p:cNvSpPr/>
          <p:nvPr/>
        </p:nvSpPr>
        <p:spPr>
          <a:xfrm>
            <a:off x="614266" y="1504064"/>
            <a:ext cx="6560976" cy="4649316"/>
          </a:xfrm>
          <a:prstGeom prst="roundRect">
            <a:avLst>
              <a:gd name="adj" fmla="val 418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" name="文本框 34">
            <a:extLst>
              <a:ext uri="{FF2B5EF4-FFF2-40B4-BE49-F238E27FC236}">
                <a16:creationId xmlns:a16="http://schemas.microsoft.com/office/drawing/2014/main" id="{DA1DCA3B-09B1-06FC-FC6D-FC8737E43023}"/>
              </a:ext>
            </a:extLst>
          </p:cNvPr>
          <p:cNvSpPr txBox="1"/>
          <p:nvPr/>
        </p:nvSpPr>
        <p:spPr>
          <a:xfrm>
            <a:off x="822012" y="1801177"/>
            <a:ext cx="6287915" cy="3255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堆优化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 SemiBold" panose="02020600000000000000" charset="-122"/>
            </a:endParaRPr>
          </a:p>
          <a:p>
            <a:pPr algn="l"/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A*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算法每次从优先队列中取出一个</a:t>
            </a: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f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最小的元素，然后更新相邻的状态。即采用小根堆来保证每次是最小的</a:t>
            </a: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f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 SemiBold" panose="02020600000000000000" charset="-122"/>
            </a:endParaRPr>
          </a:p>
          <a:p>
            <a:pPr algn="l"/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思源宋体 CN SemiBold" panose="02020600000000000000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1E1DA2D-99D7-6FCB-14D8-23992CB03BDB}"/>
              </a:ext>
            </a:extLst>
          </p:cNvPr>
          <p:cNvSpPr>
            <a:spLocks noGrp="1"/>
          </p:cNvSpPr>
          <p:nvPr/>
        </p:nvSpPr>
        <p:spPr>
          <a:xfrm>
            <a:off x="614265" y="182107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A*</a:t>
            </a:r>
            <a:r>
              <a:rPr lang="zh-CN" altLang="en-US" dirty="0"/>
              <a:t>算法</a:t>
            </a:r>
            <a:r>
              <a:rPr lang="en-US" altLang="zh-CN" dirty="0"/>
              <a:t>(</a:t>
            </a:r>
            <a:r>
              <a:rPr lang="zh-CN" alt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未归位数字数量</a:t>
            </a:r>
            <a:r>
              <a:rPr lang="en-US" altLang="zh-CN" dirty="0"/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FF53B0-F2F8-BE83-EC50-D9EF9DF16297}"/>
              </a:ext>
            </a:extLst>
          </p:cNvPr>
          <p:cNvSpPr txBox="1"/>
          <p:nvPr/>
        </p:nvSpPr>
        <p:spPr>
          <a:xfrm>
            <a:off x="3053443" y="3262995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4FCAEE-D7FE-28BA-DD31-1F51DAE97E38}"/>
              </a:ext>
            </a:extLst>
          </p:cNvPr>
          <p:cNvSpPr txBox="1"/>
          <p:nvPr/>
        </p:nvSpPr>
        <p:spPr>
          <a:xfrm>
            <a:off x="3053443" y="3262995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 descr="电脑屏幕截图&#10;&#10;描述已自动生成">
            <a:extLst>
              <a:ext uri="{FF2B5EF4-FFF2-40B4-BE49-F238E27FC236}">
                <a16:creationId xmlns:a16="http://schemas.microsoft.com/office/drawing/2014/main" id="{F99B72B6-8DEA-D939-6E51-41DBD3C29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42" y="887504"/>
            <a:ext cx="4526672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5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E7404-18B2-F60E-57F8-0C9A88C8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测试结果对比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50F4B26-51C4-1696-2240-AF6055698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28447"/>
              </p:ext>
            </p:extLst>
          </p:nvPr>
        </p:nvGraphicFramePr>
        <p:xfrm>
          <a:off x="587375" y="1200149"/>
          <a:ext cx="11094550" cy="4727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910">
                  <a:extLst>
                    <a:ext uri="{9D8B030D-6E8A-4147-A177-3AD203B41FA5}">
                      <a16:colId xmlns:a16="http://schemas.microsoft.com/office/drawing/2014/main" val="730667889"/>
                    </a:ext>
                  </a:extLst>
                </a:gridCol>
                <a:gridCol w="2218910">
                  <a:extLst>
                    <a:ext uri="{9D8B030D-6E8A-4147-A177-3AD203B41FA5}">
                      <a16:colId xmlns:a16="http://schemas.microsoft.com/office/drawing/2014/main" val="3103651266"/>
                    </a:ext>
                  </a:extLst>
                </a:gridCol>
                <a:gridCol w="2218910">
                  <a:extLst>
                    <a:ext uri="{9D8B030D-6E8A-4147-A177-3AD203B41FA5}">
                      <a16:colId xmlns:a16="http://schemas.microsoft.com/office/drawing/2014/main" val="1689047265"/>
                    </a:ext>
                  </a:extLst>
                </a:gridCol>
                <a:gridCol w="2218910">
                  <a:extLst>
                    <a:ext uri="{9D8B030D-6E8A-4147-A177-3AD203B41FA5}">
                      <a16:colId xmlns:a16="http://schemas.microsoft.com/office/drawing/2014/main" val="429889178"/>
                    </a:ext>
                  </a:extLst>
                </a:gridCol>
                <a:gridCol w="2218910">
                  <a:extLst>
                    <a:ext uri="{9D8B030D-6E8A-4147-A177-3AD203B41FA5}">
                      <a16:colId xmlns:a16="http://schemas.microsoft.com/office/drawing/2014/main" val="3990094704"/>
                    </a:ext>
                  </a:extLst>
                </a:gridCol>
              </a:tblGrid>
              <a:tr h="740946">
                <a:tc>
                  <a:txBody>
                    <a:bodyPr/>
                    <a:lstStyle/>
                    <a:p>
                      <a:r>
                        <a:rPr lang="zh-CN" altLang="en-US"/>
                        <a:t>测试用例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人工组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BFS</a:t>
                      </a:r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A*</a:t>
                      </a:r>
                      <a:r>
                        <a:rPr lang="zh-CN" altLang="en-US" dirty="0"/>
                        <a:t>算法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未归位数字数量</a:t>
                      </a:r>
                      <a:r>
                        <a:rPr lang="en-US" altLang="zh-CN" dirty="0"/>
                        <a:t>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93454"/>
                  </a:ext>
                </a:extLst>
              </a:tr>
              <a:tr h="630865">
                <a:tc>
                  <a:txBody>
                    <a:bodyPr/>
                    <a:lstStyle/>
                    <a:p>
                      <a:r>
                        <a:rPr lang="en-US" altLang="zh-CN"/>
                        <a:t>2 8 3 1 0 4 7 6 5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题目样例，最优</a:t>
                      </a:r>
                      <a:r>
                        <a:rPr lang="en-US" altLang="zh-CN"/>
                        <a:t>4</a:t>
                      </a:r>
                      <a:r>
                        <a:rPr lang="zh-CN" altLang="en-US"/>
                        <a:t>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2.323s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0.001s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0.724s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22325"/>
                  </a:ext>
                </a:extLst>
              </a:tr>
              <a:tr h="630865">
                <a:tc>
                  <a:txBody>
                    <a:bodyPr/>
                    <a:lstStyle/>
                    <a:p>
                      <a:r>
                        <a:rPr lang="en-US" altLang="zh-CN"/>
                        <a:t>1 2 3 8 0 4 7 6 5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始态即终态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0.126s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581856"/>
                  </a:ext>
                </a:extLst>
              </a:tr>
              <a:tr h="630865">
                <a:tc>
                  <a:txBody>
                    <a:bodyPr/>
                    <a:lstStyle/>
                    <a:p>
                      <a:r>
                        <a:rPr lang="en-US" altLang="zh-CN"/>
                        <a:t>2 1 3 8 0 4 7 6 5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无解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约</a:t>
                      </a:r>
                      <a:r>
                        <a:rPr lang="en-US" altLang="zh-CN" dirty="0"/>
                        <a:t>10s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 9.46s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50.624s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55071"/>
                  </a:ext>
                </a:extLst>
              </a:tr>
              <a:tr h="630865">
                <a:tc>
                  <a:txBody>
                    <a:bodyPr/>
                    <a:lstStyle/>
                    <a:p>
                      <a:r>
                        <a:rPr lang="en-US" altLang="zh-CN"/>
                        <a:t>7 6 5 4 2 0 3 8 1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随机样例，最优</a:t>
                      </a:r>
                      <a:r>
                        <a:rPr lang="en-US" altLang="zh-CN"/>
                        <a:t>29</a:t>
                      </a:r>
                      <a:r>
                        <a:rPr lang="zh-CN" altLang="en-US"/>
                        <a:t>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 11.284s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 4.231s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25.761s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26853"/>
                  </a:ext>
                </a:extLst>
              </a:tr>
              <a:tr h="630865">
                <a:tc>
                  <a:txBody>
                    <a:bodyPr/>
                    <a:lstStyle/>
                    <a:p>
                      <a:r>
                        <a:rPr lang="en-US" altLang="zh-CN"/>
                        <a:t>8 2 1 3 0 4 6 5 7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随机样例，最优</a:t>
                      </a:r>
                      <a:r>
                        <a:rPr lang="en-US" altLang="zh-CN"/>
                        <a:t>20</a:t>
                      </a:r>
                      <a:r>
                        <a:rPr lang="zh-CN" altLang="en-US"/>
                        <a:t>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 6.397s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 0.982s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 1.639s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17583"/>
                  </a:ext>
                </a:extLst>
              </a:tr>
              <a:tr h="630865">
                <a:tc>
                  <a:txBody>
                    <a:bodyPr/>
                    <a:lstStyle/>
                    <a:p>
                      <a:r>
                        <a:rPr lang="en-US" altLang="zh-CN"/>
                        <a:t>2 0 1 5 3 4 7 8 6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随机样例，最优</a:t>
                      </a:r>
                      <a:r>
                        <a:rPr lang="en-US" altLang="zh-CN"/>
                        <a:t>19</a:t>
                      </a:r>
                      <a:r>
                        <a:rPr lang="zh-CN" altLang="en-US"/>
                        <a:t>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9.637s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0.703s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888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73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012C0A2-8918-38E9-D9EA-143AD9C3EBF7}"/>
              </a:ext>
            </a:extLst>
          </p:cNvPr>
          <p:cNvSpPr/>
          <p:nvPr/>
        </p:nvSpPr>
        <p:spPr>
          <a:xfrm>
            <a:off x="233370" y="1062969"/>
            <a:ext cx="11588516" cy="3338524"/>
          </a:xfrm>
          <a:prstGeom prst="roundRect">
            <a:avLst>
              <a:gd name="adj" fmla="val 418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34">
                <a:extLst>
                  <a:ext uri="{FF2B5EF4-FFF2-40B4-BE49-F238E27FC236}">
                    <a16:creationId xmlns:a16="http://schemas.microsoft.com/office/drawing/2014/main" id="{BB70592B-8DF1-E4B5-66F9-548BFE07386C}"/>
                  </a:ext>
                </a:extLst>
              </p:cNvPr>
              <p:cNvSpPr txBox="1"/>
              <p:nvPr/>
            </p:nvSpPr>
            <p:spPr>
              <a:xfrm>
                <a:off x="331341" y="1514770"/>
                <a:ext cx="11392573" cy="24349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altLang="zh-CN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在二维空间内，两个点之间的曼哈顿距</m:t>
                      </m:r>
                      <m:r>
                        <a:rPr lang="uk-UA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离为它们横坐标之差的绝对值与</m:t>
                      </m:r>
                    </m:oMath>
                  </m:oMathPara>
                </a14:m>
                <a:endParaRPr lang="en-US" altLang="zh-CN" sz="2800" i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纵坐标之差的绝对值之和。设点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zh-CN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uk-UA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，则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uk-UA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之间的曼哈顿</m:t>
                      </m:r>
                    </m:oMath>
                  </m:oMathPara>
                </a14:m>
                <a:endParaRPr lang="en-US" altLang="zh-CN" sz="2800" i="1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uk-UA" altLang="zh-C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距离用公式可以表示为</m:t>
                    </m:r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:</a:t>
                </a:r>
                <a:endParaRPr lang="zh-CN" altLang="zh-CN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800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)=|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zh-CN" sz="2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34">
                <a:extLst>
                  <a:ext uri="{FF2B5EF4-FFF2-40B4-BE49-F238E27FC236}">
                    <a16:creationId xmlns:a16="http://schemas.microsoft.com/office/drawing/2014/main" id="{BB70592B-8DF1-E4B5-66F9-548BFE073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1" y="1514770"/>
                <a:ext cx="11392573" cy="2434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>
            <a:extLst>
              <a:ext uri="{FF2B5EF4-FFF2-40B4-BE49-F238E27FC236}">
                <a16:creationId xmlns:a16="http://schemas.microsoft.com/office/drawing/2014/main" id="{878B9F90-3E08-BD8F-A868-64F5D6C41C6D}"/>
              </a:ext>
            </a:extLst>
          </p:cNvPr>
          <p:cNvSpPr>
            <a:spLocks noGrp="1"/>
          </p:cNvSpPr>
          <p:nvPr/>
        </p:nvSpPr>
        <p:spPr>
          <a:xfrm>
            <a:off x="614265" y="182107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A*</a:t>
            </a:r>
            <a:r>
              <a:rPr lang="zh-CN" altLang="en-US" dirty="0"/>
              <a:t>算法</a:t>
            </a:r>
            <a:r>
              <a:rPr lang="en-US" altLang="zh-CN" dirty="0"/>
              <a:t>(</a:t>
            </a:r>
            <a:r>
              <a:rPr lang="zh-CN" altLang="en-US" dirty="0"/>
              <a:t>曼哈顿距离</a:t>
            </a:r>
            <a:r>
              <a:rPr lang="en-US" altLang="zh-CN" dirty="0"/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F28DC14E-26B1-55A6-18B9-8090B901D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1" y="4578735"/>
            <a:ext cx="5436326" cy="1638051"/>
          </a:xfrm>
          <a:prstGeom prst="rect">
            <a:avLst/>
          </a:prstGeom>
        </p:spPr>
      </p:pic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93D9FC63-8E95-B490-A034-3B6247082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53" y="4448482"/>
            <a:ext cx="3341089" cy="18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1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E87D78E-3525-11B0-78D6-872A7AEB7713}"/>
              </a:ext>
            </a:extLst>
          </p:cNvPr>
          <p:cNvSpPr/>
          <p:nvPr/>
        </p:nvSpPr>
        <p:spPr>
          <a:xfrm>
            <a:off x="272143" y="1090961"/>
            <a:ext cx="11588516" cy="2858730"/>
          </a:xfrm>
          <a:prstGeom prst="roundRect">
            <a:avLst>
              <a:gd name="adj" fmla="val 418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" name="文本框 34">
            <a:extLst>
              <a:ext uri="{FF2B5EF4-FFF2-40B4-BE49-F238E27FC236}">
                <a16:creationId xmlns:a16="http://schemas.microsoft.com/office/drawing/2014/main" id="{0D5A0FC0-939B-A7BA-D1AA-C1E5D71E5696}"/>
              </a:ext>
            </a:extLst>
          </p:cNvPr>
          <p:cNvSpPr txBox="1"/>
          <p:nvPr/>
        </p:nvSpPr>
        <p:spPr>
          <a:xfrm>
            <a:off x="331341" y="1514770"/>
            <a:ext cx="11392573" cy="24349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设网格宽度为</a:t>
            </a:r>
            <a:r>
              <a:rPr lang="en-US" altLang="zh-CN" sz="2800" dirty="0">
                <a:solidFill>
                  <a:schemeClr val="bg1"/>
                </a:solidFill>
              </a:rPr>
              <a:t>N: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(1)</a:t>
            </a:r>
            <a:r>
              <a:rPr lang="zh-CN" altLang="en-US" sz="2800" dirty="0">
                <a:solidFill>
                  <a:schemeClr val="bg1"/>
                </a:solidFill>
              </a:rPr>
              <a:t>如果</a:t>
            </a:r>
            <a:r>
              <a:rPr lang="en-US" altLang="zh-CN" sz="2800" dirty="0">
                <a:solidFill>
                  <a:schemeClr val="bg1"/>
                </a:solidFill>
              </a:rPr>
              <a:t>N</a:t>
            </a:r>
            <a:r>
              <a:rPr lang="zh-CN" altLang="en-US" sz="2800" dirty="0">
                <a:solidFill>
                  <a:schemeClr val="bg1"/>
                </a:solidFill>
              </a:rPr>
              <a:t>是奇数，始态的逆序数与终态的逆序数奇偶性相同，则实例是可解的，反之则不可解。</a:t>
            </a: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(2)</a:t>
            </a:r>
            <a:r>
              <a:rPr lang="zh-CN" altLang="en-US" sz="2800" dirty="0">
                <a:solidFill>
                  <a:schemeClr val="bg1"/>
                </a:solidFill>
              </a:rPr>
              <a:t>如果</a:t>
            </a:r>
            <a:r>
              <a:rPr lang="en-US" altLang="zh-CN" sz="2800" dirty="0">
                <a:solidFill>
                  <a:schemeClr val="bg1"/>
                </a:solidFill>
              </a:rPr>
              <a:t>N</a:t>
            </a:r>
            <a:r>
              <a:rPr lang="zh-CN" altLang="en-US" sz="2800" dirty="0">
                <a:solidFill>
                  <a:schemeClr val="bg1"/>
                </a:solidFill>
              </a:rPr>
              <a:t>是偶数，始态的逆序数与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-apple-system"/>
              </a:rPr>
              <a:t>空格所在的行之和</a:t>
            </a:r>
            <a:r>
              <a:rPr lang="zh-CN" altLang="en-US" sz="2800" dirty="0">
                <a:solidFill>
                  <a:schemeClr val="bg1"/>
                </a:solidFill>
              </a:rPr>
              <a:t>与态的逆序数与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-apple-system"/>
              </a:rPr>
              <a:t>空格所在的行之和</a:t>
            </a:r>
            <a:r>
              <a:rPr lang="zh-CN" altLang="en-US" sz="2800" dirty="0">
                <a:solidFill>
                  <a:schemeClr val="bg1"/>
                </a:solidFill>
              </a:rPr>
              <a:t>奇偶性相同，则实例是可解的，反之则不可解。</a:t>
            </a:r>
            <a:endParaRPr lang="zh-CN" altLang="zh-CN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075F2C2-42C4-AF59-3B8C-9648D090420B}"/>
              </a:ext>
            </a:extLst>
          </p:cNvPr>
          <p:cNvSpPr>
            <a:spLocks noGrp="1"/>
          </p:cNvSpPr>
          <p:nvPr/>
        </p:nvSpPr>
        <p:spPr>
          <a:xfrm>
            <a:off x="614265" y="182107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无解的判定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9300A6C-3DFD-F9B1-BD29-80082BE5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6" y="4373500"/>
            <a:ext cx="6706181" cy="1577477"/>
          </a:xfrm>
          <a:prstGeom prst="rect">
            <a:avLst/>
          </a:prstGeom>
        </p:spPr>
      </p:pic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5AE6403E-7763-0EE2-D90E-078CCE053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60" y="3988706"/>
            <a:ext cx="3573625" cy="23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29B13-5DD1-44E8-7BE1-7791F406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测试结果对比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AFF8903-9698-75DC-5BAC-83090BE1D1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400945"/>
              </p:ext>
            </p:extLst>
          </p:nvPr>
        </p:nvGraphicFramePr>
        <p:xfrm>
          <a:off x="587375" y="1200150"/>
          <a:ext cx="11075238" cy="515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873">
                  <a:extLst>
                    <a:ext uri="{9D8B030D-6E8A-4147-A177-3AD203B41FA5}">
                      <a16:colId xmlns:a16="http://schemas.microsoft.com/office/drawing/2014/main" val="79283289"/>
                    </a:ext>
                  </a:extLst>
                </a:gridCol>
                <a:gridCol w="1845873">
                  <a:extLst>
                    <a:ext uri="{9D8B030D-6E8A-4147-A177-3AD203B41FA5}">
                      <a16:colId xmlns:a16="http://schemas.microsoft.com/office/drawing/2014/main" val="860132656"/>
                    </a:ext>
                  </a:extLst>
                </a:gridCol>
                <a:gridCol w="1845873">
                  <a:extLst>
                    <a:ext uri="{9D8B030D-6E8A-4147-A177-3AD203B41FA5}">
                      <a16:colId xmlns:a16="http://schemas.microsoft.com/office/drawing/2014/main" val="3602046096"/>
                    </a:ext>
                  </a:extLst>
                </a:gridCol>
                <a:gridCol w="1845873">
                  <a:extLst>
                    <a:ext uri="{9D8B030D-6E8A-4147-A177-3AD203B41FA5}">
                      <a16:colId xmlns:a16="http://schemas.microsoft.com/office/drawing/2014/main" val="151540422"/>
                    </a:ext>
                  </a:extLst>
                </a:gridCol>
                <a:gridCol w="1845873">
                  <a:extLst>
                    <a:ext uri="{9D8B030D-6E8A-4147-A177-3AD203B41FA5}">
                      <a16:colId xmlns:a16="http://schemas.microsoft.com/office/drawing/2014/main" val="3020297642"/>
                    </a:ext>
                  </a:extLst>
                </a:gridCol>
                <a:gridCol w="1845873">
                  <a:extLst>
                    <a:ext uri="{9D8B030D-6E8A-4147-A177-3AD203B41FA5}">
                      <a16:colId xmlns:a16="http://schemas.microsoft.com/office/drawing/2014/main" val="1877708359"/>
                    </a:ext>
                  </a:extLst>
                </a:gridCol>
              </a:tblGrid>
              <a:tr h="706282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测试用例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人工组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BFS</a:t>
                      </a:r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A*</a:t>
                      </a:r>
                      <a:r>
                        <a:rPr lang="zh-CN" altLang="en-US" dirty="0"/>
                        <a:t>算法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未归位数字数量</a:t>
                      </a:r>
                      <a:r>
                        <a:rPr lang="en-US" altLang="zh-CN" dirty="0"/>
                        <a:t>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A*</a:t>
                      </a:r>
                      <a:r>
                        <a:rPr lang="zh-CN" altLang="en-US" dirty="0"/>
                        <a:t>算法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曼哈顿距离</a:t>
                      </a:r>
                      <a:r>
                        <a:rPr lang="en-US" altLang="zh-CN" dirty="0"/>
                        <a:t>)+</a:t>
                      </a:r>
                      <a:r>
                        <a:rPr lang="zh-CN" altLang="en-US" dirty="0"/>
                        <a:t>无解判定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08793"/>
                  </a:ext>
                </a:extLst>
              </a:tr>
              <a:tr h="706282">
                <a:tc>
                  <a:txBody>
                    <a:bodyPr/>
                    <a:lstStyle/>
                    <a:p>
                      <a:r>
                        <a:rPr lang="en-US" altLang="zh-CN"/>
                        <a:t>2 8 3 1 0 4 7 6 5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题目样例，最优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2.323s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0.724s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98"/>
                  </a:ext>
                </a:extLst>
              </a:tr>
              <a:tr h="706282">
                <a:tc>
                  <a:txBody>
                    <a:bodyPr/>
                    <a:lstStyle/>
                    <a:p>
                      <a:r>
                        <a:rPr lang="en-US" altLang="zh-CN"/>
                        <a:t>1 2 3 8 0 4 7 6 5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始态即终态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0.126s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0.432s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57069"/>
                  </a:ext>
                </a:extLst>
              </a:tr>
              <a:tr h="706282">
                <a:tc>
                  <a:txBody>
                    <a:bodyPr/>
                    <a:lstStyle/>
                    <a:p>
                      <a:r>
                        <a:rPr lang="en-US" altLang="zh-CN"/>
                        <a:t>2 1 3 8 0 4 7 6 5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无解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约</a:t>
                      </a:r>
                      <a:r>
                        <a:rPr lang="en-US" altLang="zh-CN" dirty="0"/>
                        <a:t>10s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 9.46s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50.624s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609947"/>
                  </a:ext>
                </a:extLst>
              </a:tr>
              <a:tr h="706282">
                <a:tc>
                  <a:txBody>
                    <a:bodyPr/>
                    <a:lstStyle/>
                    <a:p>
                      <a:r>
                        <a:rPr lang="en-US" altLang="zh-CN"/>
                        <a:t>7 6 5 4 2 0 3 8 1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随机样例，最优</a:t>
                      </a:r>
                      <a:r>
                        <a:rPr lang="en-US" altLang="zh-CN"/>
                        <a:t>29</a:t>
                      </a:r>
                      <a:r>
                        <a:rPr lang="zh-CN" altLang="en-US"/>
                        <a:t>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11.284s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 4.231s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25.761s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0.924s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45425"/>
                  </a:ext>
                </a:extLst>
              </a:tr>
              <a:tr h="706282">
                <a:tc>
                  <a:txBody>
                    <a:bodyPr/>
                    <a:lstStyle/>
                    <a:p>
                      <a:r>
                        <a:rPr lang="en-US" altLang="zh-CN"/>
                        <a:t>8 2 1 3 0 4 6 5 7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随机样例，最优</a:t>
                      </a:r>
                      <a:r>
                        <a:rPr lang="en-US" altLang="zh-CN"/>
                        <a:t>20</a:t>
                      </a:r>
                      <a:r>
                        <a:rPr lang="zh-CN" altLang="en-US"/>
                        <a:t>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6.397s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 0.982s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 1.639s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17548"/>
                  </a:ext>
                </a:extLst>
              </a:tr>
              <a:tr h="706282">
                <a:tc>
                  <a:txBody>
                    <a:bodyPr/>
                    <a:lstStyle/>
                    <a:p>
                      <a:r>
                        <a:rPr lang="en-US" altLang="zh-CN"/>
                        <a:t>2 0 1 5 3 4 7 8 6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随机样例，最优</a:t>
                      </a:r>
                      <a:r>
                        <a:rPr lang="en-US" altLang="zh-CN"/>
                        <a:t>19</a:t>
                      </a:r>
                      <a:r>
                        <a:rPr lang="zh-CN" altLang="en-US"/>
                        <a:t>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9.637s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0.703s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0.942s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0.098s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281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97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2B1C35A-C842-A7F4-75A7-D51B8DF64E46}"/>
              </a:ext>
            </a:extLst>
          </p:cNvPr>
          <p:cNvSpPr/>
          <p:nvPr/>
        </p:nvSpPr>
        <p:spPr>
          <a:xfrm>
            <a:off x="429101" y="360696"/>
            <a:ext cx="11333797" cy="6035040"/>
          </a:xfrm>
          <a:prstGeom prst="roundRect">
            <a:avLst>
              <a:gd name="adj" fmla="val 2130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413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3ED9A92-DB02-AE9B-E276-7EFDEC615BBC}"/>
              </a:ext>
            </a:extLst>
          </p:cNvPr>
          <p:cNvSpPr/>
          <p:nvPr/>
        </p:nvSpPr>
        <p:spPr>
          <a:xfrm>
            <a:off x="429101" y="306446"/>
            <a:ext cx="11333797" cy="1005840"/>
          </a:xfrm>
          <a:custGeom>
            <a:avLst/>
            <a:gdLst>
              <a:gd name="connsiteX0" fmla="*/ 278139 w 11333797"/>
              <a:gd name="connsiteY0" fmla="*/ 149144 h 1005840"/>
              <a:gd name="connsiteX1" fmla="*/ 172983 w 11333797"/>
              <a:gd name="connsiteY1" fmla="*/ 254300 h 1005840"/>
              <a:gd name="connsiteX2" fmla="*/ 278139 w 11333797"/>
              <a:gd name="connsiteY2" fmla="*/ 359456 h 1005840"/>
              <a:gd name="connsiteX3" fmla="*/ 383295 w 11333797"/>
              <a:gd name="connsiteY3" fmla="*/ 254300 h 1005840"/>
              <a:gd name="connsiteX4" fmla="*/ 278139 w 11333797"/>
              <a:gd name="connsiteY4" fmla="*/ 149144 h 1005840"/>
              <a:gd name="connsiteX5" fmla="*/ 128546 w 11333797"/>
              <a:gd name="connsiteY5" fmla="*/ 0 h 1005840"/>
              <a:gd name="connsiteX6" fmla="*/ 11205251 w 11333797"/>
              <a:gd name="connsiteY6" fmla="*/ 0 h 1005840"/>
              <a:gd name="connsiteX7" fmla="*/ 11333797 w 11333797"/>
              <a:gd name="connsiteY7" fmla="*/ 128546 h 1005840"/>
              <a:gd name="connsiteX8" fmla="*/ 11333797 w 11333797"/>
              <a:gd name="connsiteY8" fmla="*/ 1005840 h 1005840"/>
              <a:gd name="connsiteX9" fmla="*/ 0 w 11333797"/>
              <a:gd name="connsiteY9" fmla="*/ 1005840 h 1005840"/>
              <a:gd name="connsiteX10" fmla="*/ 0 w 11333797"/>
              <a:gd name="connsiteY10" fmla="*/ 128546 h 1005840"/>
              <a:gd name="connsiteX11" fmla="*/ 128546 w 11333797"/>
              <a:gd name="connsiteY11" fmla="*/ 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33797" h="1005840">
                <a:moveTo>
                  <a:pt x="278139" y="149144"/>
                </a:moveTo>
                <a:cubicBezTo>
                  <a:pt x="220063" y="149144"/>
                  <a:pt x="172983" y="196224"/>
                  <a:pt x="172983" y="254300"/>
                </a:cubicBezTo>
                <a:cubicBezTo>
                  <a:pt x="172983" y="312376"/>
                  <a:pt x="220063" y="359456"/>
                  <a:pt x="278139" y="359456"/>
                </a:cubicBezTo>
                <a:cubicBezTo>
                  <a:pt x="336215" y="359456"/>
                  <a:pt x="383295" y="312376"/>
                  <a:pt x="383295" y="254300"/>
                </a:cubicBezTo>
                <a:cubicBezTo>
                  <a:pt x="383295" y="196224"/>
                  <a:pt x="336215" y="149144"/>
                  <a:pt x="278139" y="149144"/>
                </a:cubicBezTo>
                <a:close/>
                <a:moveTo>
                  <a:pt x="128546" y="0"/>
                </a:moveTo>
                <a:lnTo>
                  <a:pt x="11205251" y="0"/>
                </a:lnTo>
                <a:cubicBezTo>
                  <a:pt x="11276245" y="0"/>
                  <a:pt x="11333797" y="57552"/>
                  <a:pt x="11333797" y="128546"/>
                </a:cubicBezTo>
                <a:lnTo>
                  <a:pt x="11333797" y="1005840"/>
                </a:lnTo>
                <a:lnTo>
                  <a:pt x="0" y="1005840"/>
                </a:lnTo>
                <a:lnTo>
                  <a:pt x="0" y="128546"/>
                </a:lnTo>
                <a:cubicBezTo>
                  <a:pt x="0" y="57552"/>
                  <a:pt x="57552" y="0"/>
                  <a:pt x="128546" y="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221537F-7C7A-C6FC-D650-8FCD546058DD}"/>
              </a:ext>
            </a:extLst>
          </p:cNvPr>
          <p:cNvSpPr txBox="1"/>
          <p:nvPr/>
        </p:nvSpPr>
        <p:spPr>
          <a:xfrm>
            <a:off x="2006508" y="664640"/>
            <a:ext cx="13708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目录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Arial"/>
                <a:ea typeface="微软雅黑"/>
                <a:sym typeface="Arial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33" name="文本框 113">
            <a:extLst>
              <a:ext uri="{FF2B5EF4-FFF2-40B4-BE49-F238E27FC236}">
                <a16:creationId xmlns:a16="http://schemas.microsoft.com/office/drawing/2014/main" id="{8B46268F-450F-585F-5C77-487A3586699C}"/>
              </a:ext>
            </a:extLst>
          </p:cNvPr>
          <p:cNvSpPr txBox="1"/>
          <p:nvPr/>
        </p:nvSpPr>
        <p:spPr>
          <a:xfrm>
            <a:off x="2899380" y="2425372"/>
            <a:ext cx="182614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题目分析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AA63573-AF0E-C9AB-54D5-5486CE9FC481}"/>
              </a:ext>
            </a:extLst>
          </p:cNvPr>
          <p:cNvSpPr/>
          <p:nvPr/>
        </p:nvSpPr>
        <p:spPr>
          <a:xfrm>
            <a:off x="2899380" y="2966603"/>
            <a:ext cx="1043876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Analysis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文本框 113">
            <a:extLst>
              <a:ext uri="{FF2B5EF4-FFF2-40B4-BE49-F238E27FC236}">
                <a16:creationId xmlns:a16="http://schemas.microsoft.com/office/drawing/2014/main" id="{0580CB97-AF0C-D3BB-FFD9-04C3614E751A}"/>
              </a:ext>
            </a:extLst>
          </p:cNvPr>
          <p:cNvSpPr txBox="1"/>
          <p:nvPr/>
        </p:nvSpPr>
        <p:spPr>
          <a:xfrm>
            <a:off x="7821889" y="2467653"/>
            <a:ext cx="182614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基本实现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E6DAE44-83D9-E05D-F89E-FF4667E6D001}"/>
              </a:ext>
            </a:extLst>
          </p:cNvPr>
          <p:cNvSpPr/>
          <p:nvPr/>
        </p:nvSpPr>
        <p:spPr>
          <a:xfrm>
            <a:off x="7821889" y="3008884"/>
            <a:ext cx="748923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Basic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78F69F1-B53D-F7AC-267C-162E1B67F918}"/>
              </a:ext>
            </a:extLst>
          </p:cNvPr>
          <p:cNvSpPr/>
          <p:nvPr/>
        </p:nvSpPr>
        <p:spPr>
          <a:xfrm>
            <a:off x="2071474" y="2549956"/>
            <a:ext cx="621239" cy="62123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"/>
                <a:ea typeface="微软雅黑"/>
                <a:sym typeface="Arial"/>
              </a:rPr>
              <a:t>00</a:t>
            </a:r>
            <a:endParaRPr lang="zh-CN" altLang="en-US" sz="2800" dirty="0">
              <a:latin typeface="Arial"/>
              <a:ea typeface="微软雅黑"/>
              <a:sym typeface="Arial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FFAF064-83AC-3822-1B3D-F32C14ACCF6F}"/>
              </a:ext>
            </a:extLst>
          </p:cNvPr>
          <p:cNvSpPr/>
          <p:nvPr/>
        </p:nvSpPr>
        <p:spPr>
          <a:xfrm>
            <a:off x="2136786" y="2615268"/>
            <a:ext cx="621239" cy="62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Arial"/>
              <a:ea typeface="微软雅黑"/>
              <a:sym typeface="Arial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E686072-047E-AD4D-08A6-7E2FA4ABB9A8}"/>
              </a:ext>
            </a:extLst>
          </p:cNvPr>
          <p:cNvSpPr/>
          <p:nvPr/>
        </p:nvSpPr>
        <p:spPr>
          <a:xfrm>
            <a:off x="2071474" y="4474162"/>
            <a:ext cx="621239" cy="62123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"/>
                <a:ea typeface="微软雅黑"/>
                <a:sym typeface="Arial"/>
              </a:rPr>
              <a:t>02</a:t>
            </a:r>
            <a:endParaRPr lang="zh-CN" altLang="en-US" sz="2800" dirty="0">
              <a:latin typeface="Arial"/>
              <a:ea typeface="微软雅黑"/>
              <a:sym typeface="Arial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5EF54B8-19A9-A5F5-888A-FD191D3BA678}"/>
              </a:ext>
            </a:extLst>
          </p:cNvPr>
          <p:cNvSpPr/>
          <p:nvPr/>
        </p:nvSpPr>
        <p:spPr>
          <a:xfrm>
            <a:off x="2136786" y="4539474"/>
            <a:ext cx="621239" cy="62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Arial"/>
              <a:ea typeface="微软雅黑"/>
              <a:sym typeface="Arial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E1DFFF9-7267-2715-5F44-061B34B84B24}"/>
              </a:ext>
            </a:extLst>
          </p:cNvPr>
          <p:cNvSpPr/>
          <p:nvPr/>
        </p:nvSpPr>
        <p:spPr>
          <a:xfrm>
            <a:off x="6990434" y="2549956"/>
            <a:ext cx="621239" cy="62123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"/>
                <a:ea typeface="微软雅黑"/>
                <a:sym typeface="Arial"/>
              </a:rPr>
              <a:t>01</a:t>
            </a:r>
            <a:endParaRPr lang="zh-CN" altLang="en-US" sz="2800" dirty="0">
              <a:latin typeface="Arial"/>
              <a:ea typeface="微软雅黑"/>
              <a:sym typeface="Arial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A2DC2F4-F197-420D-6477-F605D9AB3F09}"/>
              </a:ext>
            </a:extLst>
          </p:cNvPr>
          <p:cNvSpPr/>
          <p:nvPr/>
        </p:nvSpPr>
        <p:spPr>
          <a:xfrm>
            <a:off x="7055746" y="2615268"/>
            <a:ext cx="621239" cy="62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Arial"/>
              <a:ea typeface="微软雅黑"/>
              <a:sym typeface="Arial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18B0FB-7DC7-EA40-3DAA-A7548C54F584}"/>
              </a:ext>
            </a:extLst>
          </p:cNvPr>
          <p:cNvSpPr/>
          <p:nvPr/>
        </p:nvSpPr>
        <p:spPr>
          <a:xfrm>
            <a:off x="6990434" y="4474162"/>
            <a:ext cx="621239" cy="62123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"/>
                <a:ea typeface="微软雅黑"/>
                <a:sym typeface="Arial"/>
              </a:rPr>
              <a:t>03</a:t>
            </a:r>
            <a:endParaRPr lang="zh-CN" altLang="en-US" sz="2800" dirty="0">
              <a:latin typeface="Arial"/>
              <a:ea typeface="微软雅黑"/>
              <a:sym typeface="Arial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6142090-4F0B-D6C3-BD7D-82985BFAF1CE}"/>
              </a:ext>
            </a:extLst>
          </p:cNvPr>
          <p:cNvSpPr/>
          <p:nvPr/>
        </p:nvSpPr>
        <p:spPr>
          <a:xfrm>
            <a:off x="7055746" y="4539474"/>
            <a:ext cx="621239" cy="62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Arial"/>
              <a:ea typeface="微软雅黑"/>
              <a:sym typeface="Arial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613AF8A-1D2C-81C2-E1F6-544A9F1E870C}"/>
              </a:ext>
            </a:extLst>
          </p:cNvPr>
          <p:cNvSpPr/>
          <p:nvPr/>
        </p:nvSpPr>
        <p:spPr>
          <a:xfrm>
            <a:off x="3169453" y="833609"/>
            <a:ext cx="129067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Arial"/>
                <a:ea typeface="微软雅黑"/>
                <a:sym typeface="Arial"/>
              </a:rPr>
              <a:t>CONTENT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46" name="文本框 113">
            <a:extLst>
              <a:ext uri="{FF2B5EF4-FFF2-40B4-BE49-F238E27FC236}">
                <a16:creationId xmlns:a16="http://schemas.microsoft.com/office/drawing/2014/main" id="{2D5F4D5C-8F78-1194-159C-3496C83CEF13}"/>
              </a:ext>
            </a:extLst>
          </p:cNvPr>
          <p:cNvSpPr txBox="1"/>
          <p:nvPr/>
        </p:nvSpPr>
        <p:spPr>
          <a:xfrm>
            <a:off x="7930397" y="4356483"/>
            <a:ext cx="100540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总结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C41E11F-EAF5-0C08-2EC0-535063F9ED15}"/>
              </a:ext>
            </a:extLst>
          </p:cNvPr>
          <p:cNvSpPr/>
          <p:nvPr/>
        </p:nvSpPr>
        <p:spPr>
          <a:xfrm>
            <a:off x="7930397" y="4897714"/>
            <a:ext cx="1172116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Summary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48" name="文本框 113">
            <a:extLst>
              <a:ext uri="{FF2B5EF4-FFF2-40B4-BE49-F238E27FC236}">
                <a16:creationId xmlns:a16="http://schemas.microsoft.com/office/drawing/2014/main" id="{161AB191-4D48-3FF2-1386-3811BAEFEDB7}"/>
              </a:ext>
            </a:extLst>
          </p:cNvPr>
          <p:cNvSpPr txBox="1"/>
          <p:nvPr/>
        </p:nvSpPr>
        <p:spPr>
          <a:xfrm>
            <a:off x="2910266" y="4339468"/>
            <a:ext cx="182614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程序优化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96A6726-317A-048B-55F0-E3815B736E5C}"/>
              </a:ext>
            </a:extLst>
          </p:cNvPr>
          <p:cNvSpPr/>
          <p:nvPr/>
        </p:nvSpPr>
        <p:spPr>
          <a:xfrm>
            <a:off x="2823337" y="4874212"/>
            <a:ext cx="146706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Optimization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571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8816B5F2-EEBB-1014-4C09-C3114E1BE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6966" y="2477036"/>
            <a:ext cx="2278063" cy="1581150"/>
          </a:xfrm>
        </p:spPr>
        <p:txBody>
          <a:bodyPr/>
          <a:lstStyle/>
          <a:p>
            <a:r>
              <a:rPr lang="en-US" altLang="zh-CN" sz="6000" dirty="0"/>
              <a:t>03</a:t>
            </a:r>
            <a:endParaRPr lang="zh-CN" altLang="en-US" sz="6000" dirty="0"/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4CF1EAD5-ABFD-471D-7273-2C67352E9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92097" y="3553361"/>
            <a:ext cx="7867650" cy="1009650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sym typeface="Arial"/>
              </a:rPr>
              <a:t>总结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41BCE-855D-7270-016D-C8178BBB6C5F}"/>
              </a:ext>
            </a:extLst>
          </p:cNvPr>
          <p:cNvSpPr/>
          <p:nvPr/>
        </p:nvSpPr>
        <p:spPr>
          <a:xfrm>
            <a:off x="5509939" y="463734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Summary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046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29B13-5DD1-44E8-7BE1-7791F406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sym typeface="Arial"/>
              </a:rPr>
              <a:t>总结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DCB0F1-5DAE-E03A-D587-CBF62C9F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通过此次程序设计综合实践重排九宫格这一题，学习到了一些基本的搜索算法及其优化，特别是学习并实现了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A*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A*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算法求解问题时，要采用合适的估计函数，否则可能出现负优化。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由于时间关系，</a:t>
            </a:r>
            <a:r>
              <a:rPr lang="zh-CN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未能完成将其图形化展示并动态演示最少步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移动</a:t>
            </a:r>
            <a:r>
              <a:rPr lang="zh-CN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过程，比较可惜。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18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5916053-92BD-7AA1-174C-058B2CAC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46" y="184160"/>
            <a:ext cx="10515600" cy="422434"/>
          </a:xfrm>
        </p:spPr>
        <p:txBody>
          <a:bodyPr/>
          <a:lstStyle/>
          <a:p>
            <a:r>
              <a:rPr lang="zh-CN" altLang="en-US" b="1" dirty="0">
                <a:latin typeface="Arial"/>
                <a:ea typeface="微软雅黑"/>
                <a:sym typeface="Arial"/>
              </a:rPr>
              <a:t>参考资料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401AD36-52C0-B5B6-C4FB-B3478E22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200126"/>
            <a:ext cx="11017249" cy="4727155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(1) 15-puzzle- OI Wiki (oi-wiki.org) (</a:t>
            </a:r>
            <a:r>
              <a:rPr lang="en-US" altLang="zh-CN" sz="2400" u="sng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https://oi-wiki.org/misc/15-puzzle)</a:t>
            </a:r>
          </a:p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康托展开 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 OI Wiki (oi-wiki.org)(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https://oi-wiki.org/math/ combinatorics/cantor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r>
              <a:rPr lang="en-US" altLang="zh-CN" sz="2400" kern="100"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How to check if an instance of 15 puzzle is solvable?( </a:t>
            </a:r>
            <a:r>
              <a:rPr lang="zh-CN" altLang="zh-CN" sz="2400" u="sng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https://www.geeksforgeeks.org/check-instance-15-puzzle-solvable/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(4)A* - OI Wiki (oi-wiki.org)(</a:t>
            </a:r>
            <a:r>
              <a:rPr lang="en-US" altLang="zh-CN" sz="2400" u="sng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https://oi-wiki.org/search/astar/)</a:t>
            </a:r>
            <a:endParaRPr lang="zh-CN" altLang="zh-CN" sz="2400" u="sng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75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00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529B961-D778-4110-8F0F-1439E5148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6966" y="2477036"/>
            <a:ext cx="2278063" cy="1581150"/>
          </a:xfrm>
        </p:spPr>
        <p:txBody>
          <a:bodyPr/>
          <a:lstStyle/>
          <a:p>
            <a:r>
              <a:rPr lang="en-US" altLang="zh-CN" sz="6000" dirty="0"/>
              <a:t>00</a:t>
            </a:r>
            <a:endParaRPr lang="zh-CN" altLang="en-US" sz="600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60D2D3A-4B69-492D-9FD7-6FD117D00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4350" y="3553361"/>
            <a:ext cx="7867650" cy="1009650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sym typeface="Arial"/>
              </a:rPr>
              <a:t>题目分析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42C4B5-FEC1-F7CD-AEA4-400937895B96}"/>
              </a:ext>
            </a:extLst>
          </p:cNvPr>
          <p:cNvSpPr/>
          <p:nvPr/>
        </p:nvSpPr>
        <p:spPr>
          <a:xfrm>
            <a:off x="5574060" y="4684002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Analysis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39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1791CFA-5EE7-C86B-E187-C51B03817979}"/>
              </a:ext>
            </a:extLst>
          </p:cNvPr>
          <p:cNvSpPr/>
          <p:nvPr/>
        </p:nvSpPr>
        <p:spPr>
          <a:xfrm>
            <a:off x="1100327" y="1562100"/>
            <a:ext cx="9991345" cy="4649316"/>
          </a:xfrm>
          <a:prstGeom prst="roundRect">
            <a:avLst>
              <a:gd name="adj" fmla="val 418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7BC9AE-7910-E238-A7CD-14EDB7B45EBA}"/>
              </a:ext>
            </a:extLst>
          </p:cNvPr>
          <p:cNvSpPr txBox="1"/>
          <p:nvPr/>
        </p:nvSpPr>
        <p:spPr>
          <a:xfrm>
            <a:off x="1538922" y="1004887"/>
            <a:ext cx="8760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重排九宫格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008265C-0D25-1DAB-8838-FCD63DE6C31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96720" y="2016176"/>
            <a:ext cx="8798560" cy="3255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bg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选题介绍：将1、2、3、4、5、6、7、8等八个数字随机放在一个3x3的九宫格中，其中有一个格子为空。移动空格可以改变九宫格的状态。移动规则是，每次将与空格（上、下、左、右）相邻的一个数字平移到空格中。假设九宫格的初态和终态分别为图1的（a）和（b）所示，试给出从初态到终态的最少移动步数。</a:t>
            </a:r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67CF40D2-FA5C-6231-01DC-CB053F1D8D8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5504359"/>
              </p:ext>
            </p:extLst>
          </p:nvPr>
        </p:nvGraphicFramePr>
        <p:xfrm>
          <a:off x="3380104" y="3548675"/>
          <a:ext cx="1700531" cy="1429752"/>
        </p:xfrm>
        <a:graphic>
          <a:graphicData uri="http://schemas.openxmlformats.org/drawingml/2006/table">
            <a:tbl>
              <a:tblPr/>
              <a:tblGrid>
                <a:gridCol w="5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58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8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8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D51D3CA3-BCE3-21C0-F1CE-18AEC8ACF18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43455523"/>
              </p:ext>
            </p:extLst>
          </p:nvPr>
        </p:nvGraphicFramePr>
        <p:xfrm>
          <a:off x="6937692" y="3554741"/>
          <a:ext cx="1700531" cy="1429752"/>
        </p:xfrm>
        <a:graphic>
          <a:graphicData uri="http://schemas.openxmlformats.org/drawingml/2006/table">
            <a:tbl>
              <a:tblPr/>
              <a:tblGrid>
                <a:gridCol w="568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58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8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8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A26DB8B3-C940-6433-54A1-BC4EC4C1990C}"/>
              </a:ext>
            </a:extLst>
          </p:cNvPr>
          <p:cNvSpPr txBox="1"/>
          <p:nvPr/>
        </p:nvSpPr>
        <p:spPr>
          <a:xfrm>
            <a:off x="3019106" y="5184509"/>
            <a:ext cx="242252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1800" dirty="0">
                <a:latin typeface="+mn-ea"/>
                <a:ea typeface="微软雅黑" panose="020B0503020204020204" pitchFamily="34" charset="-122"/>
                <a:cs typeface="+mn-ea"/>
              </a:rPr>
              <a:t>（</a:t>
            </a:r>
            <a:r>
              <a:rPr lang="en-US" altLang="zh-CN" sz="1800" dirty="0">
                <a:latin typeface="+mn-ea"/>
                <a:ea typeface="微软雅黑" panose="020B0503020204020204" pitchFamily="34" charset="-122"/>
                <a:cs typeface="+mn-ea"/>
              </a:rPr>
              <a:t>a</a:t>
            </a:r>
            <a:r>
              <a:rPr lang="zh-CN" altLang="en-US" sz="1800" dirty="0">
                <a:latin typeface="+mn-ea"/>
                <a:ea typeface="微软雅黑" panose="020B0503020204020204" pitchFamily="34" charset="-122"/>
                <a:cs typeface="+mn-ea"/>
              </a:rPr>
              <a:t>）九宫格的初态</a:t>
            </a:r>
            <a:r>
              <a:rPr lang="en-US" altLang="zh-CN" sz="1800" dirty="0">
                <a:latin typeface="+mn-ea"/>
                <a:ea typeface="微软雅黑" panose="020B0503020204020204" pitchFamily="34" charset="-122"/>
                <a:cs typeface="+mn-ea"/>
              </a:rPr>
              <a:t>S</a:t>
            </a:r>
            <a:r>
              <a:rPr lang="en-US" altLang="zh-CN" sz="1800" baseline="-25000" dirty="0">
                <a:latin typeface="+mn-ea"/>
                <a:ea typeface="微软雅黑" panose="020B0503020204020204" pitchFamily="34" charset="-122"/>
                <a:cs typeface="+mn-ea"/>
              </a:rPr>
              <a:t>0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429ED3D-C9CB-7D5C-128B-BC2C219F277A}"/>
              </a:ext>
            </a:extLst>
          </p:cNvPr>
          <p:cNvSpPr txBox="1"/>
          <p:nvPr/>
        </p:nvSpPr>
        <p:spPr>
          <a:xfrm>
            <a:off x="6571615" y="5184509"/>
            <a:ext cx="304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）九宫格的终态</a:t>
            </a:r>
            <a:r>
              <a:rPr lang="en-US" altLang="zh-CN" dirty="0"/>
              <a:t>S</a:t>
            </a:r>
            <a:r>
              <a:rPr lang="en-US" altLang="zh-CN" baseline="-25000" dirty="0"/>
              <a:t>g</a:t>
            </a:r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524E990F-DEE7-791C-E0FD-BACD9051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46" y="184160"/>
            <a:ext cx="10515600" cy="422434"/>
          </a:xfrm>
        </p:spPr>
        <p:txBody>
          <a:bodyPr/>
          <a:lstStyle/>
          <a:p>
            <a:r>
              <a:rPr lang="zh-CN" altLang="en-US" dirty="0"/>
              <a:t>题目分析</a:t>
            </a:r>
          </a:p>
        </p:txBody>
      </p:sp>
    </p:spTree>
    <p:extLst>
      <p:ext uri="{BB962C8B-B14F-4D97-AF65-F5344CB8AC3E}">
        <p14:creationId xmlns:p14="http://schemas.microsoft.com/office/powerpoint/2010/main" val="377277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524E990F-DEE7-791C-E0FD-BACD9051289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如何将每个状态存储下来？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5389D0-161E-BC2D-CA6E-05DA90D45E3D}"/>
              </a:ext>
            </a:extLst>
          </p:cNvPr>
          <p:cNvSpPr txBox="1"/>
          <p:nvPr/>
        </p:nvSpPr>
        <p:spPr>
          <a:xfrm>
            <a:off x="3053443" y="3262995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424B7B-A6DD-FAAD-5F72-06C2C9465F64}"/>
              </a:ext>
            </a:extLst>
          </p:cNvPr>
          <p:cNvSpPr txBox="1"/>
          <p:nvPr/>
        </p:nvSpPr>
        <p:spPr>
          <a:xfrm>
            <a:off x="1538922" y="1004887"/>
            <a:ext cx="8437680" cy="46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两个问题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89F8E11-EE18-4CBF-B852-192E86BAF069}"/>
              </a:ext>
            </a:extLst>
          </p:cNvPr>
          <p:cNvSpPr/>
          <p:nvPr/>
        </p:nvSpPr>
        <p:spPr>
          <a:xfrm>
            <a:off x="889773" y="2274146"/>
            <a:ext cx="4283799" cy="2716362"/>
          </a:xfrm>
          <a:prstGeom prst="roundRect">
            <a:avLst>
              <a:gd name="adj" fmla="val 852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32518DDE-03B8-2B37-B5DA-81DFF59A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029" y="2956633"/>
            <a:ext cx="1717286" cy="24003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如何将每个状态存储下来？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59E0F89-82C6-D78C-6862-9F45D9AA3363}"/>
              </a:ext>
            </a:extLst>
          </p:cNvPr>
          <p:cNvSpPr/>
          <p:nvPr/>
        </p:nvSpPr>
        <p:spPr>
          <a:xfrm>
            <a:off x="6887798" y="2274146"/>
            <a:ext cx="4283799" cy="2716362"/>
          </a:xfrm>
          <a:prstGeom prst="roundRect">
            <a:avLst>
              <a:gd name="adj" fmla="val 852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32518DDE-03B8-2B37-B5DA-81DFF59ACF79}"/>
              </a:ext>
            </a:extLst>
          </p:cNvPr>
          <p:cNvSpPr>
            <a:spLocks noGrp="1"/>
          </p:cNvSpPr>
          <p:nvPr/>
        </p:nvSpPr>
        <p:spPr>
          <a:xfrm>
            <a:off x="8259316" y="3133915"/>
            <a:ext cx="1717286" cy="2400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如何求得最优解？</a:t>
            </a:r>
          </a:p>
        </p:txBody>
      </p:sp>
    </p:spTree>
    <p:extLst>
      <p:ext uri="{BB962C8B-B14F-4D97-AF65-F5344CB8AC3E}">
        <p14:creationId xmlns:p14="http://schemas.microsoft.com/office/powerpoint/2010/main" val="340880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8816B5F2-EEBB-1014-4C09-C3114E1BE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6966" y="2477036"/>
            <a:ext cx="2278063" cy="1581150"/>
          </a:xfrm>
        </p:spPr>
        <p:txBody>
          <a:bodyPr/>
          <a:lstStyle/>
          <a:p>
            <a:r>
              <a:rPr lang="en-US" altLang="zh-CN" sz="6000" dirty="0"/>
              <a:t>01</a:t>
            </a:r>
            <a:endParaRPr lang="zh-CN" altLang="en-US" sz="6000" dirty="0"/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4CF1EAD5-ABFD-471D-7273-2C67352E9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4350" y="3553361"/>
            <a:ext cx="7867650" cy="1009650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sym typeface="Arial"/>
              </a:rPr>
              <a:t>基本实现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41BCE-855D-7270-016D-C8178BBB6C5F}"/>
              </a:ext>
            </a:extLst>
          </p:cNvPr>
          <p:cNvSpPr/>
          <p:nvPr/>
        </p:nvSpPr>
        <p:spPr>
          <a:xfrm>
            <a:off x="5574060" y="4684002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Basic</a:t>
            </a:r>
            <a:endParaRPr lang="zh-CN" altLang="en-US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68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5AA0B2-0003-F715-8A60-75497D9D7A14}"/>
              </a:ext>
            </a:extLst>
          </p:cNvPr>
          <p:cNvSpPr/>
          <p:nvPr/>
        </p:nvSpPr>
        <p:spPr>
          <a:xfrm>
            <a:off x="1033465" y="1338001"/>
            <a:ext cx="9991345" cy="4649316"/>
          </a:xfrm>
          <a:prstGeom prst="roundRect">
            <a:avLst>
              <a:gd name="adj" fmla="val 418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41E027-F0D0-66A8-23CB-66676C2F15D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78059" y="2034838"/>
            <a:ext cx="2725990" cy="2061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l"/>
            <a:endParaRPr lang="zh-CN" altLang="en-US" sz="1800" dirty="0">
              <a:solidFill>
                <a:schemeClr val="bg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022F852-F22C-099D-26D0-283562FA570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7623836"/>
              </p:ext>
            </p:extLst>
          </p:nvPr>
        </p:nvGraphicFramePr>
        <p:xfrm>
          <a:off x="2273372" y="2232907"/>
          <a:ext cx="1700531" cy="1429752"/>
        </p:xfrm>
        <a:graphic>
          <a:graphicData uri="http://schemas.openxmlformats.org/drawingml/2006/table">
            <a:tbl>
              <a:tblPr/>
              <a:tblGrid>
                <a:gridCol w="56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58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8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8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标题 1">
            <a:extLst>
              <a:ext uri="{FF2B5EF4-FFF2-40B4-BE49-F238E27FC236}">
                <a16:creationId xmlns:a16="http://schemas.microsoft.com/office/drawing/2014/main" id="{54439D92-B2ED-2726-E940-7586C23A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31" y="222297"/>
            <a:ext cx="10515600" cy="4224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如何将每个状态存储下来？</a:t>
            </a:r>
          </a:p>
        </p:txBody>
      </p:sp>
      <p:graphicFrame>
        <p:nvGraphicFramePr>
          <p:cNvPr id="22" name="内容占位符 21">
            <a:extLst>
              <a:ext uri="{FF2B5EF4-FFF2-40B4-BE49-F238E27FC236}">
                <a16:creationId xmlns:a16="http://schemas.microsoft.com/office/drawing/2014/main" id="{EC1B12A9-6509-AF2C-8ED3-4355A41390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400697"/>
              </p:ext>
            </p:extLst>
          </p:nvPr>
        </p:nvGraphicFramePr>
        <p:xfrm>
          <a:off x="5921831" y="2724541"/>
          <a:ext cx="3732244" cy="4478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4308">
                  <a:extLst>
                    <a:ext uri="{9D8B030D-6E8A-4147-A177-3AD203B41FA5}">
                      <a16:colId xmlns:a16="http://schemas.microsoft.com/office/drawing/2014/main" val="2703175929"/>
                    </a:ext>
                  </a:extLst>
                </a:gridCol>
                <a:gridCol w="414742">
                  <a:extLst>
                    <a:ext uri="{9D8B030D-6E8A-4147-A177-3AD203B41FA5}">
                      <a16:colId xmlns:a16="http://schemas.microsoft.com/office/drawing/2014/main" val="3594615170"/>
                    </a:ext>
                  </a:extLst>
                </a:gridCol>
                <a:gridCol w="414742">
                  <a:extLst>
                    <a:ext uri="{9D8B030D-6E8A-4147-A177-3AD203B41FA5}">
                      <a16:colId xmlns:a16="http://schemas.microsoft.com/office/drawing/2014/main" val="4092239165"/>
                    </a:ext>
                  </a:extLst>
                </a:gridCol>
                <a:gridCol w="414742">
                  <a:extLst>
                    <a:ext uri="{9D8B030D-6E8A-4147-A177-3AD203B41FA5}">
                      <a16:colId xmlns:a16="http://schemas.microsoft.com/office/drawing/2014/main" val="3864275243"/>
                    </a:ext>
                  </a:extLst>
                </a:gridCol>
                <a:gridCol w="414742">
                  <a:extLst>
                    <a:ext uri="{9D8B030D-6E8A-4147-A177-3AD203B41FA5}">
                      <a16:colId xmlns:a16="http://schemas.microsoft.com/office/drawing/2014/main" val="1397901504"/>
                    </a:ext>
                  </a:extLst>
                </a:gridCol>
                <a:gridCol w="414742">
                  <a:extLst>
                    <a:ext uri="{9D8B030D-6E8A-4147-A177-3AD203B41FA5}">
                      <a16:colId xmlns:a16="http://schemas.microsoft.com/office/drawing/2014/main" val="3249899347"/>
                    </a:ext>
                  </a:extLst>
                </a:gridCol>
                <a:gridCol w="414742">
                  <a:extLst>
                    <a:ext uri="{9D8B030D-6E8A-4147-A177-3AD203B41FA5}">
                      <a16:colId xmlns:a16="http://schemas.microsoft.com/office/drawing/2014/main" val="3601816919"/>
                    </a:ext>
                  </a:extLst>
                </a:gridCol>
                <a:gridCol w="414742">
                  <a:extLst>
                    <a:ext uri="{9D8B030D-6E8A-4147-A177-3AD203B41FA5}">
                      <a16:colId xmlns:a16="http://schemas.microsoft.com/office/drawing/2014/main" val="1549041995"/>
                    </a:ext>
                  </a:extLst>
                </a:gridCol>
                <a:gridCol w="414742">
                  <a:extLst>
                    <a:ext uri="{9D8B030D-6E8A-4147-A177-3AD203B41FA5}">
                      <a16:colId xmlns:a16="http://schemas.microsoft.com/office/drawing/2014/main" val="388431301"/>
                    </a:ext>
                  </a:extLst>
                </a:gridCol>
              </a:tblGrid>
              <a:tr h="447868"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2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21768" marR="217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zh-CN" sz="2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21768" marR="217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2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21768" marR="217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21768" marR="217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21768" marR="217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2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21768" marR="217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CN" sz="2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21768" marR="217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CN" sz="2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21768" marR="217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2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21768" marR="2176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847066"/>
                  </a:ext>
                </a:extLst>
              </a:tr>
            </a:tbl>
          </a:graphicData>
        </a:graphic>
      </p:graphicFrame>
      <p:sp>
        <p:nvSpPr>
          <p:cNvPr id="24" name="标题 1">
            <a:extLst>
              <a:ext uri="{FF2B5EF4-FFF2-40B4-BE49-F238E27FC236}">
                <a16:creationId xmlns:a16="http://schemas.microsoft.com/office/drawing/2014/main" id="{6C7B8355-2E6F-6B44-FB39-25DF01314752}"/>
              </a:ext>
            </a:extLst>
          </p:cNvPr>
          <p:cNvSpPr txBox="1">
            <a:spLocks/>
          </p:cNvSpPr>
          <p:nvPr/>
        </p:nvSpPr>
        <p:spPr>
          <a:xfrm>
            <a:off x="1678059" y="4294209"/>
            <a:ext cx="8688251" cy="1225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将空格位置视为</a:t>
            </a:r>
            <a:r>
              <a:rPr lang="en-US" altLang="zh-CN" dirty="0"/>
              <a:t>0</a:t>
            </a:r>
            <a:r>
              <a:rPr lang="zh-CN" altLang="en-US" dirty="0"/>
              <a:t>，然后以行优先展开，得到一维数组，则可将其视为一个</a:t>
            </a:r>
            <a:r>
              <a:rPr lang="en-US" altLang="zh-CN" dirty="0"/>
              <a:t>0~8</a:t>
            </a:r>
            <a:r>
              <a:rPr lang="zh-CN" altLang="en-US" dirty="0"/>
              <a:t>的排列，总共有</a:t>
            </a:r>
            <a:r>
              <a:rPr lang="en-US" altLang="zh-CN" dirty="0"/>
              <a:t>9!=362880</a:t>
            </a:r>
            <a:r>
              <a:rPr lang="zh-CN" altLang="en-US" dirty="0"/>
              <a:t>种状态，每种状态可由康托展开表示。</a:t>
            </a:r>
          </a:p>
        </p:txBody>
      </p:sp>
    </p:spTree>
    <p:extLst>
      <p:ext uri="{BB962C8B-B14F-4D97-AF65-F5344CB8AC3E}">
        <p14:creationId xmlns:p14="http://schemas.microsoft.com/office/powerpoint/2010/main" val="3921647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71791CFA-5EE7-C86B-E187-C51B03817979}"/>
              </a:ext>
            </a:extLst>
          </p:cNvPr>
          <p:cNvSpPr/>
          <p:nvPr/>
        </p:nvSpPr>
        <p:spPr>
          <a:xfrm>
            <a:off x="614266" y="1504064"/>
            <a:ext cx="6560976" cy="4649316"/>
          </a:xfrm>
          <a:prstGeom prst="roundRect">
            <a:avLst>
              <a:gd name="adj" fmla="val 418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" name="文本框 31">
            <a:extLst>
              <a:ext uri="{FF2B5EF4-FFF2-40B4-BE49-F238E27FC236}">
                <a16:creationId xmlns:a16="http://schemas.microsoft.com/office/drawing/2014/main" id="{187BC9AE-7910-E238-A7CD-14EDB7B45EBA}"/>
              </a:ext>
            </a:extLst>
          </p:cNvPr>
          <p:cNvSpPr txBox="1"/>
          <p:nvPr/>
        </p:nvSpPr>
        <p:spPr>
          <a:xfrm>
            <a:off x="-485476" y="895132"/>
            <a:ext cx="8760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康托展开</a:t>
            </a:r>
            <a:endParaRPr lang="zh-CN" altLang="en-US" sz="2400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34">
                <a:extLst>
                  <a:ext uri="{FF2B5EF4-FFF2-40B4-BE49-F238E27FC236}">
                    <a16:creationId xmlns:a16="http://schemas.microsoft.com/office/drawing/2014/main" id="{4008265C-0D25-1DAB-8838-FCD63DE6C316}"/>
                  </a:ext>
                </a:extLst>
              </p:cNvPr>
              <p:cNvSpPr txBox="1"/>
              <p:nvPr/>
            </p:nvSpPr>
            <p:spPr>
              <a:xfrm>
                <a:off x="822012" y="1801177"/>
                <a:ext cx="6287915" cy="32556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思源宋体 CN SemiBold" panose="02020600000000000000" charset="-122"/>
                  </a:rPr>
                  <a:t>康托展开可以用来求一个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思源宋体 CN SemiBold" panose="02020600000000000000" charset="-122"/>
                  </a:rPr>
                  <a:t>1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思源宋体 CN SemiBold" panose="02020600000000000000" charset="-122"/>
                  </a:rPr>
                  <a:t>到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思源宋体 CN SemiBold" panose="02020600000000000000" charset="-122"/>
                  </a:rPr>
                  <a:t>n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思源宋体 CN SemiBold" panose="02020600000000000000" charset="-122"/>
                  </a:rPr>
                  <a:t>的任意排列的排名。</a:t>
                </a:r>
                <a:endParaRPr lang="en-US" altLang="zh-CN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思源宋体 CN SemiBold" panose="02020600000000000000" charset="-122"/>
                </a:endParaRPr>
              </a:p>
              <a:p>
                <a:pPr algn="l"/>
                <a:endParaRPr lang="en-US" altLang="zh-CN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思源宋体 CN SemiBold" panose="02020600000000000000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−1)!+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−2)!+⋯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⋅0!</m:t>
                      </m:r>
                    </m:oMath>
                  </m:oMathPara>
                </a14:m>
                <a:endParaRPr lang="zh-CN" altLang="zh-CN" sz="2400" dirty="0">
                  <a:solidFill>
                    <a:schemeClr val="bg1"/>
                  </a:solidFill>
                </a:endParaRPr>
              </a:p>
              <a:p>
                <a:pPr algn="l"/>
                <a:endParaRPr lang="en-US" altLang="zh-CN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思源宋体 CN SemiBold" panose="02020600000000000000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uk-UA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表示原数的第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𝑖</m:t>
                      </m:r>
                      <m:r>
                        <a:rPr lang="uk-UA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位在当前未出现的元</m:t>
                      </m:r>
                    </m:oMath>
                  </m:oMathPara>
                </a14:m>
                <a:endParaRPr lang="en-US" altLang="zh-CN" sz="2800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uk-UA" altLang="zh-CN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素中是排在第几个</m:t>
                      </m:r>
                    </m:oMath>
                  </m:oMathPara>
                </a14:m>
                <a:endParaRPr lang="zh-CN" altLang="zh-CN" sz="2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l"/>
                <a:endParaRPr lang="zh-CN" altLang="en-US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思源宋体 CN SemiBold" panose="02020600000000000000" charset="-122"/>
                </a:endParaRPr>
              </a:p>
            </p:txBody>
          </p:sp>
        </mc:Choice>
        <mc:Fallback xmlns="">
          <p:sp>
            <p:nvSpPr>
              <p:cNvPr id="6" name="文本框 34">
                <a:extLst>
                  <a:ext uri="{FF2B5EF4-FFF2-40B4-BE49-F238E27FC236}">
                    <a16:creationId xmlns:a16="http://schemas.microsoft.com/office/drawing/2014/main" id="{4008265C-0D25-1DAB-8838-FCD63DE6C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12" y="1801177"/>
                <a:ext cx="6287915" cy="3255645"/>
              </a:xfrm>
              <a:prstGeom prst="rect">
                <a:avLst/>
              </a:prstGeom>
              <a:blipFill>
                <a:blip r:embed="rId2"/>
                <a:stretch>
                  <a:fillRect l="-2037" t="-1869" r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>
            <a:extLst>
              <a:ext uri="{FF2B5EF4-FFF2-40B4-BE49-F238E27FC236}">
                <a16:creationId xmlns:a16="http://schemas.microsoft.com/office/drawing/2014/main" id="{524E990F-DEE7-791C-E0FD-BACD9051289A}"/>
              </a:ext>
            </a:extLst>
          </p:cNvPr>
          <p:cNvSpPr>
            <a:spLocks noGrp="1"/>
          </p:cNvSpPr>
          <p:nvPr/>
        </p:nvSpPr>
        <p:spPr>
          <a:xfrm>
            <a:off x="614265" y="182107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如何将每个状态存储下来？</a:t>
            </a: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0626176A-8FA4-0C67-CD09-FD24D8B6A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88" y="2112074"/>
            <a:ext cx="4504043" cy="34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71791CFA-5EE7-C86B-E187-C51B03817979}"/>
              </a:ext>
            </a:extLst>
          </p:cNvPr>
          <p:cNvSpPr/>
          <p:nvPr/>
        </p:nvSpPr>
        <p:spPr>
          <a:xfrm>
            <a:off x="5263646" y="1487455"/>
            <a:ext cx="6560976" cy="4649316"/>
          </a:xfrm>
          <a:prstGeom prst="roundRect">
            <a:avLst>
              <a:gd name="adj" fmla="val 418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7" name="文本框 31">
            <a:extLst>
              <a:ext uri="{FF2B5EF4-FFF2-40B4-BE49-F238E27FC236}">
                <a16:creationId xmlns:a16="http://schemas.microsoft.com/office/drawing/2014/main" id="{187BC9AE-7910-E238-A7CD-14EDB7B45EBA}"/>
              </a:ext>
            </a:extLst>
          </p:cNvPr>
          <p:cNvSpPr txBox="1"/>
          <p:nvPr/>
        </p:nvSpPr>
        <p:spPr>
          <a:xfrm>
            <a:off x="4192639" y="904391"/>
            <a:ext cx="8760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宽</a:t>
            </a:r>
            <a:r>
              <a:rPr lang="zh-CN" altLang="en-US" sz="2400" dirty="0">
                <a:solidFill>
                  <a:schemeClr val="tx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度优先搜索</a:t>
            </a:r>
            <a:r>
              <a:rPr lang="en-US" altLang="zh-CN" sz="2400" dirty="0">
                <a:solidFill>
                  <a:schemeClr val="tx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(BFS)</a:t>
            </a:r>
            <a:endParaRPr lang="zh-CN" altLang="en-US" sz="2400" dirty="0">
              <a:solidFill>
                <a:schemeClr val="tx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8" name="文本框 34">
            <a:extLst>
              <a:ext uri="{FF2B5EF4-FFF2-40B4-BE49-F238E27FC236}">
                <a16:creationId xmlns:a16="http://schemas.microsoft.com/office/drawing/2014/main" id="{4008265C-0D25-1DAB-8838-FCD63DE6C316}"/>
              </a:ext>
            </a:extLst>
          </p:cNvPr>
          <p:cNvSpPr txBox="1"/>
          <p:nvPr/>
        </p:nvSpPr>
        <p:spPr>
          <a:xfrm>
            <a:off x="5922746" y="1990520"/>
            <a:ext cx="5563237" cy="39630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所谓宽度优先。就是每次都尝试访问同一层的节点。如果同一层都访问完了，再访问下一层。这样做的结果是，</a:t>
            </a: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BFS 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宋体 CN SemiBold" panose="02020600000000000000" charset="-122"/>
              </a:rPr>
              <a:t>算法找到的路径是从起点开始的最短的合法路径。换言之，这条路径所包含的边数最小。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24E990F-DEE7-791C-E0FD-BACD9051289A}"/>
              </a:ext>
            </a:extLst>
          </p:cNvPr>
          <p:cNvSpPr>
            <a:spLocks noGrp="1"/>
          </p:cNvSpPr>
          <p:nvPr/>
        </p:nvSpPr>
        <p:spPr>
          <a:xfrm>
            <a:off x="840935" y="184160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如何求得最优解？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8978A9-C61C-8161-113F-98C9AA8C9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0041"/>
            <a:ext cx="5199032" cy="28901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B7436E5-AD8F-DB63-FCD5-3BCC4F7CD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869"/>
            <a:ext cx="5199032" cy="31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28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1*74"/>
  <p:tag name="TABLE_ENDDRAG_RECT" val="187*324*81*7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*74"/>
  <p:tag name="TABLE_ENDDRAG_RECT" val="378*324*83*7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1*74"/>
  <p:tag name="TABLE_ENDDRAG_RECT" val="187*324*81*7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1297</Words>
  <Application>Microsoft Office PowerPoint</Application>
  <PresentationFormat>宽屏</PresentationFormat>
  <Paragraphs>239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-apple-system</vt:lpstr>
      <vt:lpstr>等线</vt:lpstr>
      <vt:lpstr>等线 Light</vt:lpstr>
      <vt:lpstr>思源黑体 CN Heavy</vt:lpstr>
      <vt:lpstr>思源宋体 CN SemiBold</vt:lpstr>
      <vt:lpstr>宋体</vt:lpstr>
      <vt:lpstr>微软雅黑</vt:lpstr>
      <vt:lpstr>Arial</vt:lpstr>
      <vt:lpstr>Calibri</vt:lpstr>
      <vt:lpstr>Cambria Math</vt:lpstr>
      <vt:lpstr>Times New Roman</vt:lpstr>
      <vt:lpstr>Office 主题​​</vt:lpstr>
      <vt:lpstr>自定义设计方案</vt:lpstr>
      <vt:lpstr>重排九宫格 </vt:lpstr>
      <vt:lpstr>PowerPoint 演示文稿</vt:lpstr>
      <vt:lpstr>PowerPoint 演示文稿</vt:lpstr>
      <vt:lpstr>题目分析</vt:lpstr>
      <vt:lpstr>如何将每个状态存储下来？</vt:lpstr>
      <vt:lpstr>PowerPoint 演示文稿</vt:lpstr>
      <vt:lpstr>如何将每个状态存储下来？</vt:lpstr>
      <vt:lpstr>PowerPoint 演示文稿</vt:lpstr>
      <vt:lpstr>PowerPoint 演示文稿</vt:lpstr>
      <vt:lpstr>PowerPoint 演示文稿</vt:lpstr>
      <vt:lpstr>PowerPoint 演示文稿</vt:lpstr>
      <vt:lpstr>测试</vt:lpstr>
      <vt:lpstr>PowerPoint 演示文稿</vt:lpstr>
      <vt:lpstr>PowerPoint 演示文稿</vt:lpstr>
      <vt:lpstr>PowerPoint 演示文稿</vt:lpstr>
      <vt:lpstr>测试结果对比</vt:lpstr>
      <vt:lpstr>PowerPoint 演示文稿</vt:lpstr>
      <vt:lpstr>PowerPoint 演示文稿</vt:lpstr>
      <vt:lpstr>测试结果对比</vt:lpstr>
      <vt:lpstr>PowerPoint 演示文稿</vt:lpstr>
      <vt:lpstr>总结</vt:lpstr>
      <vt:lpstr>参考资料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湖北工业大学万能PPT模板</dc:title>
  <dc:creator>yi zongyu;易宗宇</dc:creator>
  <cp:keywords>湖工PPT演示团队</cp:keywords>
  <dc:description>版权所有 未经授权 禁止商用</dc:description>
  <cp:lastModifiedBy>三 张</cp:lastModifiedBy>
  <cp:revision>39</cp:revision>
  <dcterms:created xsi:type="dcterms:W3CDTF">2020-05-26T11:57:58Z</dcterms:created>
  <dcterms:modified xsi:type="dcterms:W3CDTF">2023-12-17T10:47:42Z</dcterms:modified>
  <cp:category>简约万能型</cp:category>
</cp:coreProperties>
</file>